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32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7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1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36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283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42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8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74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99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77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18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79157-A048-4FC4-AA7F-053DD8C788E8}" type="datetimeFigureOut">
              <a:rPr lang="ru-RU" smtClean="0"/>
              <a:t>14.05.2025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7F910-6F29-470E-95C4-6287C34166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09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41791" cy="6858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7" y="95535"/>
            <a:ext cx="1555845" cy="1555845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4358186" y="1514902"/>
            <a:ext cx="3680345" cy="1531722"/>
          </a:xfrm>
          <a:prstGeom prst="roundRect">
            <a:avLst>
              <a:gd name="adj" fmla="val 3208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7574" y="2758674"/>
            <a:ext cx="3989694" cy="1635906"/>
          </a:xfrm>
          <a:prstGeom prst="roundRect">
            <a:avLst>
              <a:gd name="adj" fmla="val 3208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20" marR="97790" indent="1905">
              <a:spcBef>
                <a:spcPts val="10"/>
              </a:spcBef>
              <a:spcAft>
                <a:spcPts val="0"/>
              </a:spcAft>
            </a:pP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назначает </a:t>
            </a:r>
            <a:r>
              <a:rPr lang="ru-RU" sz="1200" dirty="0">
                <a:solidFill>
                  <a:srgbClr val="4B4B4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должности </a:t>
            </a:r>
            <a:r>
              <a:rPr lang="ru-RU" sz="1200" dirty="0">
                <a:solidFill>
                  <a:srgbClr val="48484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освобождает </a:t>
            </a:r>
            <a:r>
              <a:rPr lang="ru-RU" sz="1200" dirty="0">
                <a:solidFill>
                  <a:srgbClr val="38383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</a:t>
            </a:r>
            <a:r>
              <a:rPr lang="ru-RU" sz="120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должностей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kk-KZ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принимает на работу и увольняет;</a:t>
            </a:r>
            <a:r>
              <a:rPr lang="ru-RU" sz="1200" spc="-1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общее</a:t>
            </a:r>
            <a:r>
              <a:rPr lang="ru-RU" sz="1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руководство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деятельностью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колледжа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решает</a:t>
            </a:r>
            <a:r>
              <a:rPr lang="ru-RU" sz="1200" spc="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вопросы</a:t>
            </a:r>
            <a:r>
              <a:rPr lang="ru-RU" sz="1200" spc="4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командирования,</a:t>
            </a:r>
            <a:r>
              <a:rPr lang="ru-RU" sz="1200" spc="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предоставления</a:t>
            </a:r>
            <a:r>
              <a:rPr lang="ru-RU" sz="1200" spc="20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отпусков,</a:t>
            </a:r>
            <a:r>
              <a:rPr lang="ru-RU" sz="1200" spc="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оказания </a:t>
            </a:r>
            <a:r>
              <a:rPr lang="ru-RU" sz="1200" spc="-10" dirty="0" smtClean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материальной</a:t>
            </a:r>
            <a:r>
              <a:rPr lang="ru-RU" sz="1200" dirty="0" smtClean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 err="1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помощи,</a:t>
            </a:r>
            <a:r>
              <a:rPr lang="ru-RU" sz="1200" spc="-10" dirty="0" err="1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подготовки,</a:t>
            </a:r>
            <a:r>
              <a:rPr lang="ru-RU" sz="1200" spc="-10" dirty="0" err="1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переподготовки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5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 err="1" smtClean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повышения</a:t>
            </a:r>
            <a:r>
              <a:rPr lang="ru-RU" sz="1200" spc="-10" dirty="0" err="1" smtClean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квалификации,</a:t>
            </a:r>
            <a:r>
              <a:rPr lang="ru-RU" sz="1200" spc="-10" dirty="0" err="1" smtClean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поощрения,</a:t>
            </a:r>
            <a:r>
              <a:rPr lang="ru-RU" sz="1200" spc="-10" dirty="0" err="1" smtClean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установления</a:t>
            </a:r>
            <a:r>
              <a:rPr lang="ru-RU" sz="1200" dirty="0" smtClean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надбавок</a:t>
            </a:r>
            <a:r>
              <a:rPr lang="ru-RU" sz="120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работникам колледжа</a:t>
            </a:r>
            <a:endParaRPr lang="ru-RU" sz="1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64841" y="3321001"/>
            <a:ext cx="2863755" cy="1551249"/>
          </a:xfrm>
          <a:prstGeom prst="roundRect">
            <a:avLst>
              <a:gd name="adj" fmla="val 3208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038531" y="3084561"/>
            <a:ext cx="3369856" cy="1787689"/>
          </a:xfrm>
          <a:prstGeom prst="roundRect">
            <a:avLst>
              <a:gd name="adj" fmla="val 3208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совместно с руководителем государственного учреждения</a:t>
            </a: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банковские документы и документы, служащие основанием для приемки и выдачи товарно-материальных ценностей и денежных средств, а также финансовые обязательства; проводит бухгалтерский	учет имущества, учет основных соблюдение установленных норм запасов и расходов; </a:t>
            </a: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средств, запасов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875361" y="5757305"/>
            <a:ext cx="2900149" cy="1114344"/>
          </a:xfrm>
          <a:prstGeom prst="roundRect">
            <a:avLst>
              <a:gd name="adj" fmla="val 3208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58185" y="1514901"/>
            <a:ext cx="391918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3820" marR="97790" indent="1905">
              <a:spcBef>
                <a:spcPts val="10"/>
              </a:spcBef>
              <a:spcAft>
                <a:spcPts val="0"/>
              </a:spcAft>
            </a:pP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назначает </a:t>
            </a:r>
            <a:r>
              <a:rPr lang="ru-RU" sz="1200" dirty="0">
                <a:solidFill>
                  <a:srgbClr val="4B4B4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должности </a:t>
            </a:r>
            <a:r>
              <a:rPr lang="ru-RU" sz="1200" dirty="0">
                <a:solidFill>
                  <a:srgbClr val="48484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освобождает </a:t>
            </a:r>
            <a:r>
              <a:rPr lang="ru-RU" sz="1200" dirty="0">
                <a:solidFill>
                  <a:srgbClr val="38383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</a:t>
            </a:r>
            <a:r>
              <a:rPr lang="ru-RU" sz="120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должностей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kk-KZ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принимает на работу и увольняет;</a:t>
            </a:r>
            <a:r>
              <a:rPr lang="ru-RU" sz="1200" spc="-1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общее</a:t>
            </a:r>
            <a:r>
              <a:rPr lang="ru-RU" sz="1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руководство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деятельностью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колледжа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решает</a:t>
            </a:r>
            <a:r>
              <a:rPr lang="ru-RU" sz="1200" spc="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вопросы</a:t>
            </a:r>
            <a:r>
              <a:rPr lang="ru-RU" sz="1200" spc="4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командирования,</a:t>
            </a:r>
            <a:r>
              <a:rPr lang="ru-RU" sz="1200" spc="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предоставления</a:t>
            </a:r>
            <a:r>
              <a:rPr lang="ru-RU" sz="1200" spc="20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отпусков,</a:t>
            </a:r>
            <a:r>
              <a:rPr lang="ru-RU" sz="1200" spc="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оказания </a:t>
            </a:r>
            <a:r>
              <a:rPr lang="ru-RU" sz="1200" spc="-10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материальной</a:t>
            </a:r>
            <a:r>
              <a:rPr lang="ru-RU" sz="1200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 err="1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помощи,</a:t>
            </a:r>
            <a:r>
              <a:rPr lang="ru-RU" sz="1200" spc="-10" dirty="0" err="1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подготовки,</a:t>
            </a:r>
            <a:r>
              <a:rPr lang="ru-RU" sz="1200" spc="-10" dirty="0" err="1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переподготовки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5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повышения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 err="1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квалификации,</a:t>
            </a:r>
            <a:r>
              <a:rPr lang="ru-RU" sz="1200" spc="-10" dirty="0" err="1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поощрения,</a:t>
            </a:r>
            <a:r>
              <a:rPr lang="ru-RU" sz="1200" spc="-10" dirty="0" err="1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установления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надбавок</a:t>
            </a:r>
            <a:r>
              <a:rPr lang="ru-RU" sz="120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работникам колледжа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72320" y="3321000"/>
            <a:ext cx="4019246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7310" algn="ctr">
              <a:lnSpc>
                <a:spcPts val="1420"/>
              </a:lnSpc>
              <a:spcAft>
                <a:spcPts val="0"/>
              </a:spcAft>
            </a:pPr>
            <a:r>
              <a:rPr lang="ru-RU" sz="1400" spc="-25" dirty="0">
                <a:solidFill>
                  <a:srgbClr val="424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Специалист</a:t>
            </a:r>
            <a:r>
              <a:rPr lang="ru-RU" sz="1400" spc="15" dirty="0">
                <a:solidFill>
                  <a:srgbClr val="4242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spc="-10" dirty="0">
                <a:solidFill>
                  <a:srgbClr val="3D3D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отдела</a:t>
            </a:r>
            <a:r>
              <a:rPr lang="kk-KZ" sz="1400" spc="-10" dirty="0">
                <a:solidFill>
                  <a:srgbClr val="3D3D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kk-KZ" sz="1400" spc="-10" dirty="0" smtClean="0">
              <a:solidFill>
                <a:srgbClr val="3D3D3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7310" algn="ctr">
              <a:lnSpc>
                <a:spcPts val="1420"/>
              </a:lnSpc>
              <a:spcAft>
                <a:spcPts val="0"/>
              </a:spcAft>
            </a:pPr>
            <a:r>
              <a:rPr lang="kk-KZ" sz="1400" spc="-10" dirty="0" smtClean="0">
                <a:solidFill>
                  <a:srgbClr val="3D3D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кадрового </a:t>
            </a:r>
            <a:r>
              <a:rPr lang="kk-KZ" sz="1400" spc="-10" dirty="0">
                <a:solidFill>
                  <a:srgbClr val="3D3D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обеспечения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06920" y="3719270"/>
            <a:ext cx="2994547" cy="1190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790">
              <a:lnSpc>
                <a:spcPts val="1435"/>
              </a:lnSpc>
              <a:spcAft>
                <a:spcPts val="0"/>
              </a:spcAft>
            </a:pP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организует</a:t>
            </a:r>
            <a:r>
              <a:rPr lang="ru-RU" sz="1200" spc="385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работу</a:t>
            </a:r>
            <a:r>
              <a:rPr lang="ru-RU" sz="1200" spc="395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200" dirty="0">
                <a:solidFill>
                  <a:srgbClr val="3B3B3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конкурсной</a:t>
            </a:r>
            <a:r>
              <a:rPr lang="ru-RU" sz="1200" spc="220" dirty="0">
                <a:solidFill>
                  <a:srgbClr val="3B3B3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20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комиссии</a:t>
            </a:r>
            <a:r>
              <a:rPr lang="ru-RU" sz="1200" spc="36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200" dirty="0">
                <a:solidFill>
                  <a:srgbClr val="46464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1200" spc="365" dirty="0">
                <a:solidFill>
                  <a:srgbClr val="46464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вакантных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200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должностей</a:t>
            </a:r>
            <a:r>
              <a:rPr lang="ru-RU" sz="120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готовит </a:t>
            </a:r>
            <a:r>
              <a:rPr lang="ru-RU" sz="1200" dirty="0">
                <a:solidFill>
                  <a:srgbClr val="41414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документы </a:t>
            </a:r>
            <a:r>
              <a:rPr lang="ru-RU" sz="1200" dirty="0">
                <a:solidFill>
                  <a:srgbClr val="46464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ведет </a:t>
            </a:r>
            <a:r>
              <a:rPr lang="ru-RU" sz="1200" dirty="0">
                <a:solidFill>
                  <a:srgbClr val="48484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учет </a:t>
            </a:r>
            <a:r>
              <a:rPr lang="ru-RU" sz="1200" dirty="0">
                <a:solidFill>
                  <a:srgbClr val="38383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сотрудников, </a:t>
            </a:r>
            <a:r>
              <a:rPr lang="ru-RU" sz="120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назначаемых </a:t>
            </a:r>
            <a:r>
              <a:rPr lang="ru-RU" sz="120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</a:t>
            </a:r>
            <a:r>
              <a:rPr lang="ru-RU" sz="1200" dirty="0">
                <a:solidFill>
                  <a:srgbClr val="46464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переводу </a:t>
            </a:r>
            <a:r>
              <a:rPr lang="ru-RU" sz="1200" dirty="0">
                <a:solidFill>
                  <a:srgbClr val="3B3B3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1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оснований </a:t>
            </a:r>
            <a:r>
              <a:rPr lang="ru-RU" sz="1200" dirty="0">
                <a:solidFill>
                  <a:srgbClr val="3B3B3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требовании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законодательства</a:t>
            </a:r>
            <a:r>
              <a:rPr lang="kk-KZ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70895" y="5832683"/>
            <a:ext cx="3025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spc="-20" dirty="0">
                <a:solidFill>
                  <a:srgbClr val="38383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</a:t>
            </a:r>
            <a:r>
              <a:rPr lang="ru-RU" sz="1200" spc="285" dirty="0">
                <a:solidFill>
                  <a:srgbClr val="38383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списания</a:t>
            </a:r>
            <a:r>
              <a:rPr lang="ru-RU" sz="120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B4B4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200" spc="-75" dirty="0">
                <a:solidFill>
                  <a:srgbClr val="4B4B4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баланса</a:t>
            </a:r>
            <a:r>
              <a:rPr lang="ru-RU" sz="1200" spc="-4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 err="1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основньтх</a:t>
            </a:r>
            <a:r>
              <a:rPr lang="ru-RU" sz="1200" spc="-2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средств,</a:t>
            </a:r>
            <a:r>
              <a:rPr lang="ru-RU" sz="1200" spc="-5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запасов</a:t>
            </a:r>
            <a:r>
              <a:rPr lang="ru-RU" sz="1200" spc="-45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200" spc="-85" dirty="0">
                <a:solidFill>
                  <a:srgbClr val="3F3F3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установленном</a:t>
            </a:r>
            <a:r>
              <a:rPr lang="ru-RU" sz="1200" spc="315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законодательством</a:t>
            </a:r>
            <a:r>
              <a:rPr lang="ru-RU" sz="1200" spc="-35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1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порядке; </a:t>
            </a:r>
            <a:r>
              <a:rPr lang="ru-RU" sz="1200" spc="-2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составляет</a:t>
            </a:r>
            <a:r>
              <a:rPr lang="ru-RU" sz="1200" spc="-70" dirty="0">
                <a:solidFill>
                  <a:srgbClr val="3A3A3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ru-RU" sz="1200" spc="75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согласовывает</a:t>
            </a:r>
            <a:r>
              <a:rPr lang="ru-RU" sz="1200" spc="-65" dirty="0">
                <a:solidFill>
                  <a:srgbClr val="3D3D3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</a:t>
            </a:r>
            <a:r>
              <a:rPr lang="ru-RU" sz="1200" spc="-7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</a:t>
            </a:r>
            <a:r>
              <a:rPr lang="ru-RU" sz="1200" spc="-70" dirty="0">
                <a:solidFill>
                  <a:srgbClr val="444444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3B3B3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государственной</a:t>
            </a:r>
            <a:r>
              <a:rPr lang="ru-RU" sz="1200" spc="-70" dirty="0">
                <a:solidFill>
                  <a:srgbClr val="3B3B3B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закупке,</a:t>
            </a:r>
            <a:r>
              <a:rPr lang="ru-RU" sz="1200" spc="-65" dirty="0">
                <a:solidFill>
                  <a:srgbClr val="36363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расчетов</a:t>
            </a:r>
            <a:r>
              <a:rPr lang="ru-RU" sz="1200" spc="-50" dirty="0">
                <a:solidFill>
                  <a:srgbClr val="42424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spc="-20" dirty="0">
                <a:solidFill>
                  <a:srgbClr val="49494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</a:t>
            </a:r>
            <a:r>
              <a:rPr lang="ru-RU" sz="1200" spc="-20" dirty="0">
                <a:solidFill>
                  <a:srgbClr val="48484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ним</a:t>
            </a:r>
            <a:endParaRPr lang="ru-RU" sz="12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911" b="24599"/>
          <a:stretch/>
        </p:blipFill>
        <p:spPr>
          <a:xfrm>
            <a:off x="5831502" y="5154965"/>
            <a:ext cx="1493933" cy="395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71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151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Учетная запись Майкрософт</cp:lastModifiedBy>
  <cp:revision>5</cp:revision>
  <cp:lastPrinted>2025-05-08T10:37:38Z</cp:lastPrinted>
  <dcterms:created xsi:type="dcterms:W3CDTF">2025-05-08T09:19:47Z</dcterms:created>
  <dcterms:modified xsi:type="dcterms:W3CDTF">2025-05-14T11:00:11Z</dcterms:modified>
</cp:coreProperties>
</file>