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72" r:id="rId3"/>
    <p:sldId id="273" r:id="rId4"/>
    <p:sldId id="276" r:id="rId5"/>
    <p:sldId id="274" r:id="rId6"/>
    <p:sldId id="277" r:id="rId7"/>
    <p:sldId id="278" r:id="rId8"/>
    <p:sldId id="279" r:id="rId9"/>
    <p:sldId id="280" r:id="rId10"/>
    <p:sldId id="281" r:id="rId11"/>
    <p:sldId id="282" r:id="rId12"/>
    <p:sldId id="283" r:id="rId13"/>
    <p:sldId id="271"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09.10.2024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09.10.2024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09.10.2024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09.10.2024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09.10.2024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09.10.2024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09.10.2024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09.10.2024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09.10.2024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09.10.2024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09.10.2024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09.10.2024</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617783"/>
            <a:ext cx="8311891"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ru-RU" sz="1400" b="1"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ru-RU" sz="1400" b="1" dirty="0">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ru-RU" b="1" i="0" u="none" strike="noStrike" cap="none" normalizeH="0" baseline="0" dirty="0">
              <a:ln>
                <a:noFill/>
              </a:ln>
              <a:solidFill>
                <a:schemeClr val="tx1"/>
              </a:solidFill>
              <a:effectLst/>
              <a:latin typeface="Times New Roman" panose="02020603050405020304" pitchFamily="18" charset="0"/>
              <a:ea typeface="Calibri"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altLang="ru-RU" b="1" dirty="0">
              <a:latin typeface="Times New Roman" panose="02020603050405020304" pitchFamily="18" charset="0"/>
              <a:ea typeface="Calibri"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kk-KZ" altLang="ru-RU" sz="2000" b="1" i="0" u="none" strike="noStrike" cap="none" normalizeH="0" baseline="0" dirty="0">
                <a:ln>
                  <a:noFill/>
                </a:ln>
                <a:solidFill>
                  <a:schemeClr val="tx1"/>
                </a:solidFill>
                <a:effectLst/>
                <a:latin typeface="Times New Roman" panose="02020603050405020304" pitchFamily="18" charset="0"/>
                <a:ea typeface="Calibri" pitchFamily="34" charset="0"/>
                <a:cs typeface="Times New Roman" panose="02020603050405020304" pitchFamily="18" charset="0"/>
              </a:rPr>
              <a:t>ҚАЗАҚСТАН РЕСПУБЛИКАСЫ </a:t>
            </a:r>
            <a:r>
              <a:rPr lang="kk-KZ" altLang="ru-RU" sz="2000" b="1" dirty="0">
                <a:latin typeface="Times New Roman" panose="02020603050405020304" pitchFamily="18" charset="0"/>
                <a:ea typeface="Calibri" pitchFamily="34" charset="0"/>
                <a:cs typeface="Times New Roman" panose="02020603050405020304" pitchFamily="18" charset="0"/>
              </a:rPr>
              <a:t>ОҚУ – АҒАРТУ МИНИСТРЛІГІ</a:t>
            </a:r>
            <a:endPar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kk-KZ" altLang="ru-RU" sz="2000" b="1" i="0" u="none" strike="noStrike" cap="none" normalizeH="0" baseline="0" dirty="0">
                <a:ln>
                  <a:noFill/>
                </a:ln>
                <a:solidFill>
                  <a:schemeClr val="tx1"/>
                </a:solidFill>
                <a:effectLst/>
                <a:latin typeface="Times New Roman" panose="02020603050405020304" pitchFamily="18" charset="0"/>
                <a:ea typeface="Calibri" pitchFamily="34" charset="0"/>
                <a:cs typeface="Times New Roman" panose="02020603050405020304" pitchFamily="18" charset="0"/>
              </a:rPr>
              <a:t>ТАЛДЫҚОРҒАН  ИНДУСТРИЯЛЫҚ КОЛЛЕДЖІ</a:t>
            </a:r>
            <a:endPar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3" name="Rectangle 3"/>
          <p:cNvSpPr>
            <a:spLocks noChangeArrowheads="1"/>
          </p:cNvSpPr>
          <p:nvPr/>
        </p:nvSpPr>
        <p:spPr bwMode="auto">
          <a:xfrm>
            <a:off x="1403648" y="3000395"/>
            <a:ext cx="5832647"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ru-RU"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algn="ctr"/>
            <a:r>
              <a:rPr kumimoji="0" lang="kk-KZ" altLang="ru-RU"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Сабақ типологиясы</a:t>
            </a:r>
            <a:endParaRPr kumimoji="0" lang="ru-RU" altLang="ru-RU" sz="2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ru-RU" sz="1400" b="0"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ru-RU" sz="1400" dirty="0">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10575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8AB9FE-2AE3-EB2C-3294-B92D012927A7}"/>
              </a:ext>
            </a:extLst>
          </p:cNvPr>
          <p:cNvSpPr txBox="1"/>
          <p:nvPr/>
        </p:nvSpPr>
        <p:spPr>
          <a:xfrm>
            <a:off x="395536" y="404664"/>
            <a:ext cx="8424936" cy="6272743"/>
          </a:xfrm>
          <a:prstGeom prst="rect">
            <a:avLst/>
          </a:prstGeom>
          <a:noFill/>
        </p:spPr>
        <p:txBody>
          <a:bodyPr wrap="square">
            <a:spAutoFit/>
          </a:bodyPr>
          <a:lstStyle/>
          <a:p>
            <a:pPr algn="ctr">
              <a:lnSpc>
                <a:spcPct val="115000"/>
              </a:lnSpc>
              <a:spcAft>
                <a:spcPts val="1000"/>
              </a:spcAft>
            </a:pPr>
            <a:r>
              <a:rPr lang="kk-KZ" sz="28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Білімді тексеру және бағалау сабағы:</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nSpc>
                <a:spcPct val="115000"/>
              </a:lnSpc>
              <a:spcAft>
                <a:spcPts val="1000"/>
              </a:spcAft>
            </a:pP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Бұл сабақ типінің дидактикалық мақсаты -  білім алушылардың  білім, білік, дағды деңгейлерін тексеру. </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nSpc>
                <a:spcPct val="115000"/>
              </a:lnSpc>
              <a:spcAft>
                <a:spcPts val="1000"/>
              </a:spcAft>
            </a:pP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Кезеңдер реті төмендегіше болады: </a:t>
            </a:r>
            <a:r>
              <a:rPr lang="kk-KZ" sz="28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1.4.3.8.</a:t>
            </a:r>
            <a:endParaRPr lang="ru-RU"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nSpc>
                <a:spcPct val="115000"/>
              </a:lnSpc>
              <a:spcAft>
                <a:spcPts val="1000"/>
              </a:spcAft>
            </a:pP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1.Ұйымдастыру кезеңі	.</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nSpc>
                <a:spcPct val="115000"/>
              </a:lnSpc>
              <a:spcAft>
                <a:spcPts val="1000"/>
              </a:spcAft>
            </a:pP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 Мақсат қою кезеңі.	</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nSpc>
                <a:spcPct val="115000"/>
              </a:lnSpc>
              <a:spcAft>
                <a:spcPts val="1000"/>
              </a:spcAft>
            </a:pP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Өткен материалдар бойынша білімдерін тексеру кезеңі.</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nSpc>
                <a:spcPct val="115000"/>
              </a:lnSpc>
              <a:spcAft>
                <a:spcPts val="1000"/>
              </a:spcAft>
            </a:pP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8.Үйге тапсырма беру,</a:t>
            </a:r>
            <a:r>
              <a:rPr lang="kk-KZ"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білім алушылар білімін бағалау кезеңі.</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3341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959EDF-BE21-DE06-6C13-1B46091368AD}"/>
              </a:ext>
            </a:extLst>
          </p:cNvPr>
          <p:cNvSpPr txBox="1"/>
          <p:nvPr/>
        </p:nvSpPr>
        <p:spPr>
          <a:xfrm>
            <a:off x="611560" y="188640"/>
            <a:ext cx="8352928" cy="6349239"/>
          </a:xfrm>
          <a:prstGeom prst="rect">
            <a:avLst/>
          </a:prstGeom>
          <a:noFill/>
        </p:spPr>
        <p:txBody>
          <a:bodyPr wrap="square">
            <a:spAutoFit/>
          </a:bodyPr>
          <a:lstStyle/>
          <a:p>
            <a:pPr marL="228600" algn="ctr">
              <a:lnSpc>
                <a:spcPct val="115000"/>
              </a:lnSpc>
              <a:spcAft>
                <a:spcPts val="1000"/>
              </a:spcAft>
            </a:pPr>
            <a:r>
              <a:rPr lang="kk-KZ" sz="24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 Жалпылау және қорытындылау сабағы:</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nSpc>
                <a:spcPct val="115000"/>
              </a:lnSpc>
              <a:spcAft>
                <a:spcPts val="1000"/>
              </a:spcAft>
            </a:pP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Бұл типтегі сабақтың негізгі мақсаты - білімді жалпылау және қорытындылау болып табылады. Бұл сабақ типтік жағынан қайталау сабағына ұқсас. Одан ерекшелігі тарау не жартыжылдық  соңында қайталанады, ең түйінді мәселелер айқындалады, жүйеленеді. Сонымен қатар ең маңызды процестер мен құбылыстардың арасындағы қатынастар айқындалады.       </a:t>
            </a:r>
            <a:r>
              <a:rPr lang="kk-KZ" sz="24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1.4.3.6.8.</a:t>
            </a:r>
            <a:endParaRPr lang="ru-RU"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nSpc>
                <a:spcPct val="115000"/>
              </a:lnSpc>
              <a:spcAft>
                <a:spcPts val="1000"/>
              </a:spcAft>
            </a:pP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1.Ұйымдастыру кезеңі	</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4. Мақсат қою кезеңі.	</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3. Өткен материалдар бойынша білімдерін тексеру кезеңі</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6. Жаңа  материал бойынша түсінгендерін зерттеу кезеңі.                                                 </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8.Үйге тапсырма беру, білім алушылар білімін бағалау.</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5834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13941B-BCAF-082C-DAD8-300D83505843}"/>
              </a:ext>
            </a:extLst>
          </p:cNvPr>
          <p:cNvSpPr txBox="1"/>
          <p:nvPr/>
        </p:nvSpPr>
        <p:spPr>
          <a:xfrm>
            <a:off x="251520" y="13033"/>
            <a:ext cx="8712968" cy="6605719"/>
          </a:xfrm>
          <a:prstGeom prst="rect">
            <a:avLst/>
          </a:prstGeom>
          <a:noFill/>
        </p:spPr>
        <p:txBody>
          <a:bodyPr wrap="square">
            <a:spAutoFit/>
          </a:bodyPr>
          <a:lstStyle/>
          <a:p>
            <a:pPr algn="ctr">
              <a:lnSpc>
                <a:spcPct val="115000"/>
              </a:lnSpc>
              <a:spcAft>
                <a:spcPts val="1000"/>
              </a:spcAft>
            </a:pPr>
            <a:r>
              <a:rPr lang="kk-KZ" sz="24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Зертханалық – тәжірибелік сабақ</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Сабақтың бұл түрі- бағдарламаны жақсы меңгеруді, дамыған іскерлік пен дағдыларды талап етеді. Білім алушылар аппараттармен, приборлармен, өлшеуіш техникамен жұмыс істеп, тәжірибе барысын жазады, талдайды, қорытынды жасайды. </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nSpc>
                <a:spcPct val="115000"/>
              </a:lnSpc>
              <a:spcAft>
                <a:spcPts val="1000"/>
              </a:spcAft>
            </a:pPr>
            <a:r>
              <a:rPr lang="kk-KZ" sz="24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Зертханалық – тәжірибелік  сабағының құрылымы:</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nSpc>
                <a:spcPct val="115000"/>
              </a:lnSpc>
              <a:spcAft>
                <a:spcPts val="1000"/>
              </a:spcAft>
            </a:pP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Ұйымдастыру</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nSpc>
                <a:spcPct val="115000"/>
              </a:lnSpc>
              <a:spcAft>
                <a:spcPts val="1000"/>
              </a:spcAft>
            </a:pP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Білім алушыларға сабақтың мақсат-міндетін хабарлау</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nSpc>
                <a:spcPct val="115000"/>
              </a:lnSpc>
              <a:spcAft>
                <a:spcPts val="1000"/>
              </a:spcAft>
            </a:pP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Тексеру, бақылау жұмыстарын ұйымдастыру</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nSpc>
                <a:spcPct val="115000"/>
              </a:lnSpc>
              <a:spcAft>
                <a:spcPts val="1000"/>
              </a:spcAft>
            </a:pP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 Білім алушылардың өзіндік жұмыстары</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nSpc>
                <a:spcPct val="115000"/>
              </a:lnSpc>
              <a:spcAft>
                <a:spcPts val="1000"/>
              </a:spcAft>
            </a:pP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 Сабақты қорытындылау , бекіту</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nSpc>
                <a:spcPct val="115000"/>
              </a:lnSpc>
              <a:spcAft>
                <a:spcPts val="1000"/>
              </a:spcAft>
            </a:pP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Білім алушылардың білім, іскерлік және дағдыларын бағалау</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0989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1" y="620688"/>
            <a:ext cx="7694240" cy="4894480"/>
          </a:xfrm>
        </p:spPr>
        <p:txBody>
          <a:bodyPr/>
          <a:lstStyle/>
          <a:p>
            <a:pPr marL="0" indent="0" algn="ctr">
              <a:buNone/>
            </a:pPr>
            <a:br>
              <a:rPr lang="kk-KZ" dirty="0"/>
            </a:br>
            <a:br>
              <a:rPr lang="kk-KZ" dirty="0"/>
            </a:br>
            <a:r>
              <a:rPr lang="kk-KZ" dirty="0"/>
              <a:t>НАЗАРЛАРЫҢЫЗҒА РАХМЕТ!!!</a:t>
            </a:r>
            <a:endParaRPr lang="ru-RU" dirty="0"/>
          </a:p>
        </p:txBody>
      </p:sp>
    </p:spTree>
    <p:extLst>
      <p:ext uri="{BB962C8B-B14F-4D97-AF65-F5344CB8AC3E}">
        <p14:creationId xmlns:p14="http://schemas.microsoft.com/office/powerpoint/2010/main" val="2210729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B16C5B3-835C-9B87-6A9B-C8634EF00DED}"/>
              </a:ext>
            </a:extLst>
          </p:cNvPr>
          <p:cNvSpPr txBox="1"/>
          <p:nvPr/>
        </p:nvSpPr>
        <p:spPr>
          <a:xfrm>
            <a:off x="395536" y="620688"/>
            <a:ext cx="8424936" cy="4832092"/>
          </a:xfrm>
          <a:prstGeom prst="rect">
            <a:avLst/>
          </a:prstGeom>
          <a:noFill/>
        </p:spPr>
        <p:txBody>
          <a:bodyPr wrap="square">
            <a:spAutoFit/>
          </a:bodyPr>
          <a:lstStyle/>
          <a:p>
            <a:endParaRPr lang="kk-KZ" sz="2800" dirty="0">
              <a:effectLst/>
              <a:latin typeface="Times New Roman" panose="02020603050405020304" pitchFamily="18" charset="0"/>
              <a:ea typeface="Times New Roman" panose="02020603050405020304" pitchFamily="18" charset="0"/>
            </a:endParaRPr>
          </a:p>
          <a:p>
            <a:r>
              <a:rPr lang="kk-KZ" sz="2800" dirty="0">
                <a:effectLst/>
                <a:latin typeface="Times New Roman" panose="02020603050405020304" pitchFamily="18" charset="0"/>
                <a:ea typeface="Times New Roman" panose="02020603050405020304" pitchFamily="18" charset="0"/>
              </a:rPr>
              <a:t>Сабақ – логикалық аяқталған, толық, шектеулі бағандармен негізделіп қамтылған оқу - тәрбие процесі.                                                                                                                                          Оның құрамында күрделі тығыз байланыста оқу процесінің негізгі элементтері қамтылған: мақсат, міндет, мазмұны, әдісі, тәсілі, түрі, білім алушы мен оқу арасындағы іс - әрекеттің байланысы.</a:t>
            </a:r>
            <a:r>
              <a:rPr lang="kk-KZ" sz="2800" dirty="0">
                <a:effectLst/>
                <a:latin typeface="Times New Roman" panose="02020603050405020304" pitchFamily="18" charset="0"/>
                <a:ea typeface="Calibri" panose="020F0502020204030204" pitchFamily="34" charset="0"/>
              </a:rPr>
              <a:t> </a:t>
            </a:r>
          </a:p>
          <a:p>
            <a:endParaRPr lang="kk-KZ" sz="2800" dirty="0">
              <a:latin typeface="Times New Roman" panose="02020603050405020304" pitchFamily="18" charset="0"/>
            </a:endParaRPr>
          </a:p>
          <a:p>
            <a:r>
              <a:rPr lang="kk-K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Сабақтың дұрыс өтуі оның  </a:t>
            </a:r>
            <a:r>
              <a:rPr lang="kk-KZ" sz="28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типінің дұрыс белгіленіп,</a:t>
            </a: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кезеңдеріне сәйкес ұйымдастырылуында .</a:t>
            </a:r>
            <a:r>
              <a:rPr lang="kk-KZ" sz="2800" kern="1200" dirty="0">
                <a:solidFill>
                  <a:srgbClr val="40404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800" dirty="0"/>
          </a:p>
        </p:txBody>
      </p:sp>
    </p:spTree>
    <p:extLst>
      <p:ext uri="{BB962C8B-B14F-4D97-AF65-F5344CB8AC3E}">
        <p14:creationId xmlns:p14="http://schemas.microsoft.com/office/powerpoint/2010/main" val="537558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4A401EA-8593-6604-9490-108182641469}"/>
              </a:ext>
            </a:extLst>
          </p:cNvPr>
          <p:cNvSpPr txBox="1"/>
          <p:nvPr/>
        </p:nvSpPr>
        <p:spPr>
          <a:xfrm>
            <a:off x="683568" y="548680"/>
            <a:ext cx="7992888" cy="5837882"/>
          </a:xfrm>
          <a:prstGeom prst="rect">
            <a:avLst/>
          </a:prstGeom>
          <a:noFill/>
        </p:spPr>
        <p:txBody>
          <a:bodyPr wrap="square">
            <a:spAutoFit/>
          </a:bodyPr>
          <a:lstStyle/>
          <a:p>
            <a:r>
              <a:rPr lang="kk-KZ" sz="2800" i="1" dirty="0">
                <a:latin typeface="Times New Roman" pitchFamily="18" charset="0"/>
                <a:cs typeface="Times New Roman" pitchFamily="18" charset="0"/>
              </a:rPr>
              <a:t>Сабақ ішкі құрылымы бір- бірімен жүйелі байланысқан кезеңдерден тұрады.</a:t>
            </a:r>
            <a:br>
              <a:rPr lang="kk-KZ" sz="2800" dirty="0">
                <a:latin typeface="Times New Roman" pitchFamily="18" charset="0"/>
                <a:cs typeface="Times New Roman" pitchFamily="18" charset="0"/>
              </a:rPr>
            </a:br>
            <a:r>
              <a:rPr lang="kk-KZ" sz="2800" dirty="0">
                <a:latin typeface="Times New Roman" pitchFamily="18" charset="0"/>
                <a:cs typeface="Times New Roman" pitchFamily="18" charset="0"/>
              </a:rPr>
              <a:t>                      </a:t>
            </a:r>
            <a:r>
              <a:rPr lang="kk-KZ" sz="2800" b="1" dirty="0">
                <a:latin typeface="Times New Roman" pitchFamily="18" charset="0"/>
                <a:cs typeface="Times New Roman" pitchFamily="18" charset="0"/>
              </a:rPr>
              <a:t>Сабақтың кезеңдері:</a:t>
            </a:r>
          </a:p>
          <a:p>
            <a:pPr>
              <a:buNone/>
            </a:pPr>
            <a:r>
              <a:rPr lang="kk-KZ" sz="2800" dirty="0">
                <a:latin typeface="Times New Roman" panose="02020603050405020304" pitchFamily="18" charset="0"/>
                <a:cs typeface="Times New Roman" panose="02020603050405020304" pitchFamily="18" charset="0"/>
              </a:rPr>
              <a:t> 1. Ұйымдастыру кезеңі</a:t>
            </a:r>
            <a:endParaRPr lang="ru-RU" sz="2800" dirty="0">
              <a:latin typeface="Times New Roman" panose="02020603050405020304" pitchFamily="18" charset="0"/>
              <a:cs typeface="Times New Roman" panose="02020603050405020304" pitchFamily="18" charset="0"/>
            </a:endParaRPr>
          </a:p>
          <a:p>
            <a:pPr>
              <a:buNone/>
            </a:pPr>
            <a:r>
              <a:rPr lang="kk-KZ" sz="2800" dirty="0">
                <a:latin typeface="Times New Roman" panose="02020603050405020304" pitchFamily="18" charset="0"/>
                <a:cs typeface="Times New Roman" panose="02020603050405020304" pitchFamily="18" charset="0"/>
              </a:rPr>
              <a:t> 2. Сабақтың мақсаты мен міндетін хабарлау</a:t>
            </a:r>
            <a:endParaRPr lang="ru-RU" sz="2800" dirty="0">
              <a:latin typeface="Times New Roman" panose="02020603050405020304" pitchFamily="18" charset="0"/>
              <a:cs typeface="Times New Roman" panose="02020603050405020304" pitchFamily="18" charset="0"/>
            </a:endParaRPr>
          </a:p>
          <a:p>
            <a:pPr>
              <a:buNone/>
            </a:pPr>
            <a:r>
              <a:rPr lang="kk-KZ" sz="2800" dirty="0">
                <a:latin typeface="Times New Roman" panose="02020603050405020304" pitchFamily="18" charset="0"/>
                <a:cs typeface="Times New Roman" panose="02020603050405020304" pitchFamily="18" charset="0"/>
              </a:rPr>
              <a:t> 3. Үй тапсырмасын  тексеру</a:t>
            </a:r>
            <a:endParaRPr lang="ru-RU" sz="2800" dirty="0">
              <a:latin typeface="Times New Roman" panose="02020603050405020304" pitchFamily="18" charset="0"/>
              <a:cs typeface="Times New Roman" panose="02020603050405020304" pitchFamily="18" charset="0"/>
            </a:endParaRPr>
          </a:p>
          <a:p>
            <a:pPr>
              <a:buNone/>
            </a:pPr>
            <a:r>
              <a:rPr lang="kk-KZ" sz="2800" dirty="0">
                <a:latin typeface="Times New Roman" panose="02020603050405020304" pitchFamily="18" charset="0"/>
                <a:cs typeface="Times New Roman" panose="02020603050405020304" pitchFamily="18" charset="0"/>
              </a:rPr>
              <a:t> 4. Жаңа білімді меңгерту</a:t>
            </a:r>
            <a:endParaRPr lang="ru-RU" sz="2800" dirty="0">
              <a:latin typeface="Times New Roman" panose="02020603050405020304" pitchFamily="18" charset="0"/>
              <a:cs typeface="Times New Roman" panose="02020603050405020304" pitchFamily="18" charset="0"/>
            </a:endParaRPr>
          </a:p>
          <a:p>
            <a:pPr>
              <a:buNone/>
            </a:pPr>
            <a:r>
              <a:rPr lang="kk-KZ" sz="2800" dirty="0">
                <a:latin typeface="Times New Roman" panose="02020603050405020304" pitchFamily="18" charset="0"/>
                <a:cs typeface="Times New Roman" panose="02020603050405020304" pitchFamily="18" charset="0"/>
              </a:rPr>
              <a:t> 5. Жаңа білімді бекіту</a:t>
            </a:r>
            <a:endParaRPr lang="ru-RU" sz="2800" dirty="0">
              <a:latin typeface="Times New Roman" panose="02020603050405020304" pitchFamily="18" charset="0"/>
              <a:cs typeface="Times New Roman" panose="02020603050405020304" pitchFamily="18" charset="0"/>
            </a:endParaRPr>
          </a:p>
          <a:p>
            <a:pPr>
              <a:buNone/>
            </a:pPr>
            <a:r>
              <a:rPr lang="kk-KZ" sz="2800" dirty="0">
                <a:latin typeface="Times New Roman" panose="02020603050405020304" pitchFamily="18" charset="0"/>
                <a:cs typeface="Times New Roman" panose="02020603050405020304" pitchFamily="18" charset="0"/>
              </a:rPr>
              <a:t> 6. Жаңа білімді пысықтау, қорыту</a:t>
            </a:r>
            <a:endParaRPr lang="ru-RU" sz="2800" dirty="0">
              <a:latin typeface="Times New Roman" panose="02020603050405020304" pitchFamily="18" charset="0"/>
              <a:cs typeface="Times New Roman" panose="02020603050405020304" pitchFamily="18" charset="0"/>
            </a:endParaRPr>
          </a:p>
          <a:p>
            <a:pPr>
              <a:buNone/>
            </a:pPr>
            <a:r>
              <a:rPr lang="kk-KZ" sz="2800" dirty="0">
                <a:latin typeface="Times New Roman" panose="02020603050405020304" pitchFamily="18" charset="0"/>
                <a:cs typeface="Times New Roman" panose="02020603050405020304" pitchFamily="18" charset="0"/>
              </a:rPr>
              <a:t> 7. Сабақты бекіту және қорытындылау</a:t>
            </a:r>
            <a:endParaRPr lang="ru-RU" sz="2800" dirty="0">
              <a:latin typeface="Times New Roman" panose="02020603050405020304" pitchFamily="18" charset="0"/>
              <a:cs typeface="Times New Roman" panose="02020603050405020304" pitchFamily="18" charset="0"/>
            </a:endParaRPr>
          </a:p>
          <a:p>
            <a:pPr>
              <a:buNone/>
            </a:pPr>
            <a:r>
              <a:rPr lang="kk-KZ" sz="2800" dirty="0">
                <a:latin typeface="Times New Roman" panose="02020603050405020304" pitchFamily="18" charset="0"/>
                <a:cs typeface="Times New Roman" panose="02020603050405020304" pitchFamily="18" charset="0"/>
              </a:rPr>
              <a:t> 8. Үйге тапсырма беру</a:t>
            </a:r>
            <a:endParaRPr lang="ru-RU" sz="2800" dirty="0">
              <a:latin typeface="Times New Roman" panose="02020603050405020304" pitchFamily="18" charset="0"/>
              <a:cs typeface="Times New Roman" panose="02020603050405020304" pitchFamily="18" charset="0"/>
            </a:endParaRPr>
          </a:p>
          <a:p>
            <a:pPr>
              <a:buNone/>
            </a:pPr>
            <a:r>
              <a:rPr lang="kk-KZ" sz="2800" dirty="0">
                <a:latin typeface="Times New Roman" panose="02020603050405020304" pitchFamily="18" charset="0"/>
                <a:cs typeface="Times New Roman" panose="02020603050405020304" pitchFamily="18" charset="0"/>
              </a:rPr>
              <a:t> 9. Бағалау кезеңі</a:t>
            </a:r>
            <a:endParaRPr lang="ru-RU" sz="2800" dirty="0">
              <a:latin typeface="Times New Roman" panose="02020603050405020304" pitchFamily="18" charset="0"/>
              <a:cs typeface="Times New Roman" panose="02020603050405020304" pitchFamily="18" charset="0"/>
            </a:endParaRPr>
          </a:p>
          <a:p>
            <a:pPr algn="ctr"/>
            <a:endParaRPr lang="ru-RU" sz="2800" dirty="0"/>
          </a:p>
        </p:txBody>
      </p:sp>
    </p:spTree>
    <p:extLst>
      <p:ext uri="{BB962C8B-B14F-4D97-AF65-F5344CB8AC3E}">
        <p14:creationId xmlns:p14="http://schemas.microsoft.com/office/powerpoint/2010/main" val="1935581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E22EAA8-55A6-4EF3-F3AC-5A440957F48D}"/>
              </a:ext>
            </a:extLst>
          </p:cNvPr>
          <p:cNvSpPr txBox="1"/>
          <p:nvPr/>
        </p:nvSpPr>
        <p:spPr>
          <a:xfrm>
            <a:off x="539552" y="332656"/>
            <a:ext cx="8136904" cy="8012450"/>
          </a:xfrm>
          <a:prstGeom prst="rect">
            <a:avLst/>
          </a:prstGeom>
          <a:noFill/>
        </p:spPr>
        <p:txBody>
          <a:bodyPr wrap="square">
            <a:spAutoFit/>
          </a:bodyPr>
          <a:lstStyle/>
          <a:p>
            <a:pPr algn="ctr">
              <a:buNone/>
            </a:pPr>
            <a:r>
              <a:rPr lang="kk-KZ" sz="2800" b="1" dirty="0">
                <a:latin typeface="Times New Roman" pitchFamily="18" charset="0"/>
                <a:cs typeface="Times New Roman" pitchFamily="18" charset="0"/>
              </a:rPr>
              <a:t>Теоретиктер мен практиктердің  зерттеулері бойынша қазіргі оқу  тәжірибесінде  қолданылып жүрген сабақтың типтері:</a:t>
            </a:r>
          </a:p>
          <a:p>
            <a:pPr>
              <a:buNone/>
            </a:pPr>
            <a:endParaRPr lang="kk-KZ" sz="2800" dirty="0">
              <a:latin typeface="Times New Roman" pitchFamily="18" charset="0"/>
              <a:cs typeface="Times New Roman" pitchFamily="18" charset="0"/>
            </a:endParaRPr>
          </a:p>
          <a:p>
            <a:pPr>
              <a:spcAft>
                <a:spcPts val="1000"/>
              </a:spcAft>
            </a:pP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 Кіріспе сабақ</a:t>
            </a:r>
          </a:p>
          <a:p>
            <a:pPr>
              <a:spcAft>
                <a:spcPts val="1000"/>
              </a:spcAft>
            </a:pP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 Аралас сабақ.</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1000"/>
              </a:spcAft>
            </a:pP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3. Жаңа білімдерді меңгерту сабағы.</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1000"/>
              </a:spcAft>
            </a:pP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4. Қайталау сабағы.</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1000"/>
              </a:spcAft>
            </a:pP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5. Бекіту сабағы.</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1000"/>
              </a:spcAft>
            </a:pP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6. Білімді тексеру және бағалау сабағы.</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1000"/>
              </a:spcAft>
            </a:pP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7. Жалпылау және қорытындылау сабағы.</a:t>
            </a:r>
          </a:p>
          <a:p>
            <a:pPr>
              <a:spcAft>
                <a:spcPts val="1000"/>
              </a:spcAft>
            </a:pPr>
            <a:r>
              <a:rPr lang="kk-KZ"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8. </a:t>
            </a:r>
            <a:r>
              <a:rPr lang="kk-KZ" sz="2800" dirty="0">
                <a:latin typeface="Times New Roman" pitchFamily="18" charset="0"/>
                <a:cs typeface="Times New Roman" pitchFamily="18" charset="0"/>
              </a:rPr>
              <a:t>Зертханалық – тәжірибелік сабақ</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a:buNone/>
            </a:pPr>
            <a:endParaRPr lang="kk-KZ" sz="2800" dirty="0">
              <a:latin typeface="Times New Roman" pitchFamily="18" charset="0"/>
              <a:cs typeface="Times New Roman" pitchFamily="18" charset="0"/>
            </a:endParaRPr>
          </a:p>
          <a:p>
            <a:pPr>
              <a:buNone/>
            </a:pPr>
            <a:endParaRPr lang="kk-KZ" sz="2800" dirty="0">
              <a:latin typeface="Times New Roman" pitchFamily="18" charset="0"/>
              <a:cs typeface="Times New Roman" pitchFamily="18" charset="0"/>
            </a:endParaRPr>
          </a:p>
          <a:p>
            <a:pPr>
              <a:buNone/>
            </a:pPr>
            <a:endParaRPr lang="kk-KZ" sz="2800" dirty="0">
              <a:latin typeface="Times New Roman" pitchFamily="18" charset="0"/>
              <a:cs typeface="Times New Roman" pitchFamily="18" charset="0"/>
            </a:endParaRPr>
          </a:p>
          <a:p>
            <a:pPr>
              <a:buNone/>
            </a:pPr>
            <a:endParaRPr lang="kk-KZ" sz="2800" dirty="0">
              <a:latin typeface="Times New Roman" pitchFamily="18" charset="0"/>
              <a:cs typeface="Times New Roman" pitchFamily="18" charset="0"/>
            </a:endParaRPr>
          </a:p>
        </p:txBody>
      </p:sp>
    </p:spTree>
    <p:extLst>
      <p:ext uri="{BB962C8B-B14F-4D97-AF65-F5344CB8AC3E}">
        <p14:creationId xmlns:p14="http://schemas.microsoft.com/office/powerpoint/2010/main" val="3156397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2F68B7-EE6F-7F36-73FB-16FEA33E95DA}"/>
              </a:ext>
            </a:extLst>
          </p:cNvPr>
          <p:cNvSpPr txBox="1"/>
          <p:nvPr/>
        </p:nvSpPr>
        <p:spPr>
          <a:xfrm>
            <a:off x="179512" y="188640"/>
            <a:ext cx="8784976" cy="7137338"/>
          </a:xfrm>
          <a:prstGeom prst="rect">
            <a:avLst/>
          </a:prstGeom>
          <a:noFill/>
        </p:spPr>
        <p:txBody>
          <a:bodyPr wrap="square">
            <a:spAutoFit/>
          </a:bodyPr>
          <a:lstStyle/>
          <a:p>
            <a:pPr algn="ctr">
              <a:lnSpc>
                <a:spcPct val="115000"/>
              </a:lnSpc>
              <a:spcAft>
                <a:spcPts val="1000"/>
              </a:spcAft>
            </a:pPr>
            <a:r>
              <a:rPr lang="kk-KZ" sz="24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Кіріспе сабағы </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Кіріспе сабағының ерекшелігі, оқу бағдарламасын жаңа тақырыптарын немесе тарауын оқып үйренуде қолданылады. Оқытушы тараудың немесе тақырыптың оқу-тәрбиелік мәнін ашып береді, алдағы оларды өткізу тәртібін білім алушыларға түсіндіреді, ондағы жаңа оқу материалдарының мазмұнын оқып үйренудің тәсілдерін көрсетеді. </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1000"/>
              </a:spcAft>
            </a:pPr>
            <a:r>
              <a:rPr lang="kk-KZ" sz="24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Кіріспе сабағының құрылымы:</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1000"/>
              </a:spcAft>
            </a:pPr>
            <a:r>
              <a:rPr lang="kk-KZ"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a:t>
            </a: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Ұйымдастыру</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1000"/>
              </a:spcAft>
            </a:pPr>
            <a:r>
              <a:rPr lang="kk-KZ"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Білім алушыларға сабақтың мақсат-міндетін хабарлау</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1000"/>
              </a:spcAft>
            </a:pPr>
            <a:r>
              <a:rPr lang="kk-KZ"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Жаңа оқу материалын беру</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1000"/>
              </a:spcAft>
            </a:pPr>
            <a:r>
              <a:rPr lang="kk-KZ"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4</a:t>
            </a: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Жаңа білімді пысықтау, бекіту</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1000"/>
              </a:spcAft>
            </a:pPr>
            <a:r>
              <a:rPr lang="kk-KZ"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5</a:t>
            </a: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Сабақты қорытындылау</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1000"/>
              </a:spcAft>
            </a:pPr>
            <a:r>
              <a:rPr lang="kk-KZ"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6</a:t>
            </a: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.Үйге тапсырма беру</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a:buNone/>
            </a:pPr>
            <a:endParaRPr lang="ru-RU" b="1"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3560622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81BE85-BEB5-30B2-6A73-90F1D161127A}"/>
              </a:ext>
            </a:extLst>
          </p:cNvPr>
          <p:cNvSpPr txBox="1"/>
          <p:nvPr/>
        </p:nvSpPr>
        <p:spPr>
          <a:xfrm>
            <a:off x="683568" y="188640"/>
            <a:ext cx="8280920" cy="6956584"/>
          </a:xfrm>
          <a:prstGeom prst="rect">
            <a:avLst/>
          </a:prstGeom>
          <a:noFill/>
        </p:spPr>
        <p:txBody>
          <a:bodyPr wrap="square">
            <a:spAutoFit/>
          </a:bodyPr>
          <a:lstStyle/>
          <a:p>
            <a:pPr marL="514350" algn="ctr">
              <a:lnSpc>
                <a:spcPct val="115000"/>
              </a:lnSpc>
            </a:pPr>
            <a:r>
              <a:rPr lang="kk-KZ" sz="24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Аралас сабақ   (кезеңдері)</a:t>
            </a:r>
            <a:endParaRPr lang="kk-KZ"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514350">
              <a:lnSpc>
                <a:spcPct val="115000"/>
              </a:lnSpc>
            </a:pP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Бұл сабақ қазіргі оқу процесінде кең тараған, көптеген сабақ түрлерінің алдында тұрған міндеттерге сүйенеді, бірнеше сабақтардан құралған, сондықтан оны аралас сабақ дейді. Аралас сабақ оқытушыға қатаң талап қояды. </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spcAft>
                <a:spcPts val="1000"/>
              </a:spcAft>
            </a:pP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1.Ұйымдастыру кезеңі.</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spcAft>
                <a:spcPts val="1000"/>
              </a:spcAft>
            </a:pP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Үй тапсырмасын тексеру кезеңі.	</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spcAft>
                <a:spcPts val="1000"/>
              </a:spcAft>
            </a:pP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Өткен материалдар бойынша білімдерін тексеру кезеңі.</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spcAft>
                <a:spcPts val="1000"/>
              </a:spcAft>
            </a:pP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 Мақсат қою кезеңі.	</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spcAft>
                <a:spcPts val="1000"/>
              </a:spcAft>
            </a:pP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 Жаңа материалды түсіндіру кезеңі.</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spcAft>
                <a:spcPts val="1000"/>
              </a:spcAft>
            </a:pP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Жаңа  материал бойынша түсінгендерін зерттеу кезеңі.</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spcAft>
                <a:spcPts val="1000"/>
              </a:spcAft>
            </a:pP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 Бекіту кезеңі.</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spcAft>
                <a:spcPts val="1000"/>
              </a:spcAft>
            </a:pP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8.Үйге тапсырма беру,  білім алушылар білімін бағалау кезеңі.</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1000"/>
              </a:spcAft>
            </a:pPr>
            <a:r>
              <a:rPr lang="kk-KZ" sz="24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3607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6C60A98-17B3-3FAA-2CED-6DC915757C81}"/>
              </a:ext>
            </a:extLst>
          </p:cNvPr>
          <p:cNvSpPr txBox="1"/>
          <p:nvPr/>
        </p:nvSpPr>
        <p:spPr>
          <a:xfrm>
            <a:off x="395536" y="188640"/>
            <a:ext cx="8640960" cy="6780318"/>
          </a:xfrm>
          <a:prstGeom prst="rect">
            <a:avLst/>
          </a:prstGeom>
          <a:noFill/>
        </p:spPr>
        <p:txBody>
          <a:bodyPr wrap="square">
            <a:spAutoFit/>
          </a:bodyPr>
          <a:lstStyle/>
          <a:p>
            <a:pPr algn="ctr">
              <a:lnSpc>
                <a:spcPct val="115000"/>
              </a:lnSpc>
              <a:spcAft>
                <a:spcPts val="1000"/>
              </a:spcAft>
            </a:pPr>
            <a:r>
              <a:rPr lang="kk-KZ" sz="24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Жаңа білімдерді меңгерту сабағы:</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nSpc>
                <a:spcPct val="115000"/>
              </a:lnSpc>
              <a:spcAft>
                <a:spcPts val="1000"/>
              </a:spcAft>
            </a:pP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Бұл сабақта жаңа материал түсіндіріледі. Факт, құбылыс, ереже, принцип, заңдар туралы нақты мәлімет қалыптастыру. Кезеңдер  саны азаяды.                                                                                     Сабақтың негізгі мақсаты - терең  де  тиянақты білім беру. </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1.Ұйымдастыру кезеңі.</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1000"/>
              </a:spcAft>
            </a:pP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4. Мақсат қою кезеңі.	</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1000"/>
              </a:spcAft>
            </a:pP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5. Жаңа материалды түсіндіру кезеңі.</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1000"/>
              </a:spcAft>
            </a:pP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6. Жаңа  материал бойынша түсінгендерін зерттеу кезеңі.</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1000"/>
              </a:spcAft>
            </a:pP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7. Бекіту кезеңі.</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1000"/>
              </a:spcAft>
            </a:pP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8.Үйге тапсырма беру,  білім алушылар білімін бағалау кезеңі.</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2422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130010-BCCB-89F4-7AA4-5BDC399E1417}"/>
              </a:ext>
            </a:extLst>
          </p:cNvPr>
          <p:cNvSpPr txBox="1"/>
          <p:nvPr/>
        </p:nvSpPr>
        <p:spPr>
          <a:xfrm>
            <a:off x="0" y="172307"/>
            <a:ext cx="9036496" cy="6271460"/>
          </a:xfrm>
          <a:prstGeom prst="rect">
            <a:avLst/>
          </a:prstGeom>
          <a:noFill/>
        </p:spPr>
        <p:txBody>
          <a:bodyPr wrap="square">
            <a:spAutoFit/>
          </a:bodyPr>
          <a:lstStyle/>
          <a:p>
            <a:pPr marL="228600" algn="ctr">
              <a:lnSpc>
                <a:spcPct val="115000"/>
              </a:lnSpc>
              <a:spcAft>
                <a:spcPts val="1000"/>
              </a:spcAft>
            </a:pPr>
            <a:r>
              <a:rPr lang="kk-KZ" sz="28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 Қайталау сабағы:</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nSpc>
                <a:spcPct val="115000"/>
              </a:lnSpc>
              <a:spcAft>
                <a:spcPts val="1000"/>
              </a:spcAft>
            </a:pP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kk-KZ" sz="2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Бұл сабақтың басты мақсаты- бұрынғы сабақтарда алған  білімдерді тереңдету, нақтылау, берілген  білімдердің берік қалануын көздеу, олқылықтарды жою. Кезеңдер саны азаяды. Пайдаланатын кезеңдер реті төмендегіше болады: </a:t>
            </a:r>
            <a:r>
              <a:rPr lang="kk-KZ" sz="24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1. 4. 2. 3. 7. 8.</a:t>
            </a:r>
            <a:endParaRPr lang="ru-RU"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spcAft>
                <a:spcPts val="1000"/>
              </a:spcAft>
            </a:pP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1.Ұйымдастыру кезеңі	</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1000"/>
              </a:spcAft>
            </a:pP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4. Мақсат қою кезеңі.	</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1000"/>
              </a:spcAft>
            </a:pP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 Үй тапсырмасын тексеру кезеңі.	</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1000"/>
              </a:spcAft>
            </a:pP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3. Өткен материалдар бойынша білімдерін тексеру .</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1000"/>
              </a:spcAft>
            </a:pP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7. Бекіту кезеңі.</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1000"/>
              </a:spcAft>
            </a:pP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8.Үйге тапсырма беру,  білім алушылар білімін бағалау кезеңі.</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802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CC955F-58FA-116B-5166-368489B3B72F}"/>
              </a:ext>
            </a:extLst>
          </p:cNvPr>
          <p:cNvSpPr txBox="1"/>
          <p:nvPr/>
        </p:nvSpPr>
        <p:spPr>
          <a:xfrm>
            <a:off x="323528" y="116633"/>
            <a:ext cx="8640960" cy="6640023"/>
          </a:xfrm>
          <a:prstGeom prst="rect">
            <a:avLst/>
          </a:prstGeom>
          <a:noFill/>
        </p:spPr>
        <p:txBody>
          <a:bodyPr wrap="square">
            <a:spAutoFit/>
          </a:bodyPr>
          <a:lstStyle/>
          <a:p>
            <a:pPr algn="ctr">
              <a:lnSpc>
                <a:spcPct val="115000"/>
              </a:lnSpc>
              <a:spcAft>
                <a:spcPts val="1000"/>
              </a:spcAft>
            </a:pPr>
            <a:r>
              <a:rPr lang="kk-KZ" sz="28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 Бекіту сабағы:</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nSpc>
                <a:spcPct val="115000"/>
              </a:lnSpc>
              <a:spcAft>
                <a:spcPts val="1000"/>
              </a:spcAft>
            </a:pP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Негізгі мақсаты –интеллектуалдық және танымдық біліктер мен дағдыларды  жетілдіру. Бұл сабақтың құрылымы өткен материалдарды қайталаулар  мен жаттығулар орындатулармен байланысты. Кезеңдер саны  азаяды . </a:t>
            </a:r>
            <a:r>
              <a:rPr lang="kk-KZ" sz="28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Пайдалынатын кезеңдер реті төмендегіше болады:  1. 4. 7.8.</a:t>
            </a:r>
            <a:endParaRPr lang="ru-RU"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nSpc>
                <a:spcPct val="115000"/>
              </a:lnSpc>
              <a:spcAft>
                <a:spcPts val="1000"/>
              </a:spcAft>
            </a:pP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1.Ұйымдастыру кезеңі	</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4. Мақсат қою кезеңі.	</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7. Бекіту кезеңі.</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kk-KZ"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8. Үйге тапсырма беру,  білім алқушылар білімін бағалау кезеңі.</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5439059"/>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347</TotalTime>
  <Words>924</Words>
  <Application>Microsoft Office PowerPoint</Application>
  <PresentationFormat>Экран (4:3)</PresentationFormat>
  <Paragraphs>100</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Arial</vt:lpstr>
      <vt:lpstr>Calibri</vt:lpstr>
      <vt:lpstr>Georgia</vt:lpstr>
      <vt:lpstr>Times New Roman</vt:lpstr>
      <vt:lpstr>Trebuchet MS</vt: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НАЗАРЛАРЫҢЫЗҒА РАХМЕТ!!!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302</dc:creator>
  <cp:lastModifiedBy>1</cp:lastModifiedBy>
  <cp:revision>47</cp:revision>
  <cp:lastPrinted>2024-10-08T20:14:57Z</cp:lastPrinted>
  <dcterms:created xsi:type="dcterms:W3CDTF">2018-01-20T07:07:24Z</dcterms:created>
  <dcterms:modified xsi:type="dcterms:W3CDTF">2024-10-08T20:20:25Z</dcterms:modified>
</cp:coreProperties>
</file>