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72" r:id="rId3"/>
    <p:sldId id="273" r:id="rId4"/>
    <p:sldId id="276" r:id="rId5"/>
    <p:sldId id="274" r:id="rId6"/>
    <p:sldId id="277" r:id="rId7"/>
    <p:sldId id="278" r:id="rId8"/>
    <p:sldId id="279" r:id="rId9"/>
    <p:sldId id="280" r:id="rId10"/>
    <p:sldId id="281" r:id="rId11"/>
    <p:sldId id="282" r:id="rId12"/>
    <p:sldId id="283" r:id="rId13"/>
    <p:sldId id="271"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09.10.2024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09.10.2024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09.10.2024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617783"/>
            <a:ext cx="8311891"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ru-RU" sz="1400" b="1"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ru-RU" sz="1400" b="1" dirty="0">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ru-RU" b="1"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altLang="ru-RU" b="1" dirty="0">
              <a:latin typeface="Times New Roman" panose="02020603050405020304" pitchFamily="18" charset="0"/>
              <a:ea typeface="Calibri"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ҚАЗАҚСТАН РЕСПУБЛИКАСЫ </a:t>
            </a:r>
            <a:r>
              <a:rPr lang="kk-KZ" altLang="ru-RU" sz="2000" b="1" dirty="0">
                <a:latin typeface="Times New Roman" panose="02020603050405020304" pitchFamily="18" charset="0"/>
                <a:ea typeface="Calibri" pitchFamily="34" charset="0"/>
                <a:cs typeface="Times New Roman" panose="02020603050405020304" pitchFamily="18" charset="0"/>
              </a:rPr>
              <a:t>ОҚУ – АҒАРТУ МИНИСТРЛІГІ</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altLang="ru-RU" sz="2000" b="1"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ТАЛДЫҚОРҒАН  ИНДУСТРИЯЛЫҚ КОЛЛЕДЖІ</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Rectangle 3"/>
          <p:cNvSpPr>
            <a:spLocks noChangeArrowheads="1"/>
          </p:cNvSpPr>
          <p:nvPr/>
        </p:nvSpPr>
        <p:spPr bwMode="auto">
          <a:xfrm>
            <a:off x="1403648" y="3000395"/>
            <a:ext cx="5832647"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ru-RU"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algn="ctr"/>
            <a:r>
              <a:rPr kumimoji="0" lang="kk-KZ" altLang="ru-RU" sz="3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Сабақ типологиясы</a:t>
            </a:r>
            <a:endParaRPr kumimoji="0" lang="ru-RU" altLang="ru-RU"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ru-RU"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ru-RU" sz="1400" dirty="0">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1057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8AB9FE-2AE3-EB2C-3294-B92D012927A7}"/>
              </a:ext>
            </a:extLst>
          </p:cNvPr>
          <p:cNvSpPr txBox="1"/>
          <p:nvPr/>
        </p:nvSpPr>
        <p:spPr>
          <a:xfrm>
            <a:off x="395536" y="404664"/>
            <a:ext cx="8424936" cy="6272743"/>
          </a:xfrm>
          <a:prstGeom prst="rect">
            <a:avLst/>
          </a:prstGeom>
          <a:noFill/>
        </p:spPr>
        <p:txBody>
          <a:bodyPr wrap="square">
            <a:spAutoFit/>
          </a:bodyPr>
          <a:lstStyle/>
          <a:p>
            <a:pPr algn="ctr">
              <a:lnSpc>
                <a:spcPct val="115000"/>
              </a:lnSpc>
              <a:spcAft>
                <a:spcPts val="1000"/>
              </a:spcAft>
            </a:pPr>
            <a:r>
              <a:rPr lang="kk-KZ" sz="2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Білімді тексеру және бағалау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Бұл сабақ типінің дидактикалық мақсаты -  білім алушылардың  білім, білік, дағды деңгейлерін тексеру.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Кезеңдер реті төмендегіше болады: </a:t>
            </a:r>
            <a:r>
              <a:rPr lang="kk-KZ" sz="2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1.4.3.8.</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1.Ұйымдастыру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Мақсат қою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Өткен материалдар бойынша білімдерін тексеру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8.Үйге тапсырма беру,</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білім алушылар білімін бағалау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334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959EDF-BE21-DE06-6C13-1B46091368AD}"/>
              </a:ext>
            </a:extLst>
          </p:cNvPr>
          <p:cNvSpPr txBox="1"/>
          <p:nvPr/>
        </p:nvSpPr>
        <p:spPr>
          <a:xfrm>
            <a:off x="611560" y="188640"/>
            <a:ext cx="8352928" cy="6349239"/>
          </a:xfrm>
          <a:prstGeom prst="rect">
            <a:avLst/>
          </a:prstGeom>
          <a:noFill/>
        </p:spPr>
        <p:txBody>
          <a:bodyPr wrap="square">
            <a:spAutoFit/>
          </a:bodyPr>
          <a:lstStyle/>
          <a:p>
            <a:pPr marL="228600" algn="ctr">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Жалпылау және қорытындылау сабағы:</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Бұл типтегі сабақтың негізгі мақсаты - білімді жалпылау және қорытындылау болып табылады. Бұл сабақ типтік жағынан қайталау сабағына ұқсас. Одан ерекшелігі тарау не жартыжылдық  соңында қайталанады, ең түйінді мәселелер айқындалады, жүйеленеді. Сонымен қатар ең маңызды процестер мен құбылыстардың арасындағы қатынастар айқындалады.       </a:t>
            </a: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1.4.3.6.8.</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1.Ұйымдастыру кезеңі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Мақсат қою кезеңі.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Өткен материалдар бойынша білімдерін тексеру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6. Жаңа  материал бойынша түсінгендерін зерттеу кезеңі.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8.Үйге тапсырма беру, білім алушылар білімін бағалау.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5834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13941B-BCAF-082C-DAD8-300D83505843}"/>
              </a:ext>
            </a:extLst>
          </p:cNvPr>
          <p:cNvSpPr txBox="1"/>
          <p:nvPr/>
        </p:nvSpPr>
        <p:spPr>
          <a:xfrm>
            <a:off x="251520" y="13033"/>
            <a:ext cx="8712968" cy="6605719"/>
          </a:xfrm>
          <a:prstGeom prst="rect">
            <a:avLst/>
          </a:prstGeom>
          <a:noFill/>
        </p:spPr>
        <p:txBody>
          <a:bodyPr wrap="square">
            <a:spAutoFit/>
          </a:bodyPr>
          <a:lstStyle/>
          <a:p>
            <a:pPr algn="ctr">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 Зертханалық – тәжірибелік сабақ</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Сабақтың бұл түрі- бағдарламаны жақсы меңгеруді, дамыған іскерлік пен дағдыларды талап етеді. Білім алушылар аппараттармен, приборлармен, өлшеуіш техникамен жұмыс істеп, тәжірибе барысын жазады, талдайды, қорытынды жасайды.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Зертханалық – тәжірибелік  сабағының құрылымы:</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Ұйымдастыру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Білім алушыларға сабақтың мақсат-міндетін хабарлау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Тексеру, бақылау жұмыстарын ұйымдастыру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Білім алушылардың өзіндік жұмыстары</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Сабақты қорытындылау , бекіту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Білім алушылардың білім, іскерлік және дағдыларын бағалау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098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1" y="620688"/>
            <a:ext cx="7694240" cy="4894480"/>
          </a:xfrm>
        </p:spPr>
        <p:txBody>
          <a:bodyPr/>
          <a:lstStyle/>
          <a:p>
            <a:pPr marL="0" indent="0" algn="ctr">
              <a:buNone/>
            </a:pPr>
            <a:br>
              <a:rPr lang="kk-KZ" dirty="0"/>
            </a:br>
            <a:br>
              <a:rPr lang="kk-KZ" dirty="0"/>
            </a:br>
            <a:r>
              <a:rPr lang="kk-KZ" dirty="0"/>
              <a:t>НАЗАРЛАРЫҢЫЗҒА РАХМЕТ!!!</a:t>
            </a:r>
            <a:endParaRPr lang="ru-RU" dirty="0"/>
          </a:p>
        </p:txBody>
      </p:sp>
    </p:spTree>
    <p:extLst>
      <p:ext uri="{BB962C8B-B14F-4D97-AF65-F5344CB8AC3E}">
        <p14:creationId xmlns:p14="http://schemas.microsoft.com/office/powerpoint/2010/main" val="221072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16C5B3-835C-9B87-6A9B-C8634EF00DED}"/>
              </a:ext>
            </a:extLst>
          </p:cNvPr>
          <p:cNvSpPr txBox="1"/>
          <p:nvPr/>
        </p:nvSpPr>
        <p:spPr>
          <a:xfrm>
            <a:off x="395536" y="620688"/>
            <a:ext cx="8424936" cy="4832092"/>
          </a:xfrm>
          <a:prstGeom prst="rect">
            <a:avLst/>
          </a:prstGeom>
          <a:noFill/>
        </p:spPr>
        <p:txBody>
          <a:bodyPr wrap="square">
            <a:spAutoFit/>
          </a:bodyPr>
          <a:lstStyle/>
          <a:p>
            <a:endParaRPr lang="kk-KZ" sz="2800" dirty="0">
              <a:effectLst/>
              <a:latin typeface="Times New Roman" panose="02020603050405020304" pitchFamily="18" charset="0"/>
              <a:ea typeface="Times New Roman" panose="02020603050405020304" pitchFamily="18" charset="0"/>
            </a:endParaRPr>
          </a:p>
          <a:p>
            <a:r>
              <a:rPr lang="kk-KZ" sz="2800" dirty="0">
                <a:effectLst/>
                <a:latin typeface="Times New Roman" panose="02020603050405020304" pitchFamily="18" charset="0"/>
                <a:ea typeface="Times New Roman" panose="02020603050405020304" pitchFamily="18" charset="0"/>
              </a:rPr>
              <a:t>Сабақ – логикалық аяқталған, толық, шектеулі бағандармен негізделіп қамтылған оқу - тәрбие процесі.                                                                                                                                          Оның құрамында күрделі тығыз байланыста оқу процесінің негізгі элементтері қамтылған: мақсат, міндет, мазмұны, әдісі, тәсілі, түрі, білім алушы мен оқу арасындағы іс - әрекеттің байланысы.</a:t>
            </a:r>
            <a:r>
              <a:rPr lang="kk-KZ" sz="2800" dirty="0">
                <a:effectLst/>
                <a:latin typeface="Times New Roman" panose="02020603050405020304" pitchFamily="18" charset="0"/>
                <a:ea typeface="Calibri" panose="020F0502020204030204" pitchFamily="34" charset="0"/>
              </a:rPr>
              <a:t> </a:t>
            </a:r>
          </a:p>
          <a:p>
            <a:endParaRPr lang="kk-KZ" sz="2800" dirty="0">
              <a:latin typeface="Times New Roman" panose="02020603050405020304" pitchFamily="18" charset="0"/>
            </a:endParaRPr>
          </a:p>
          <a:p>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Сабақтың дұрыс өтуі оның  </a:t>
            </a:r>
            <a:r>
              <a:rPr lang="kk-KZ" sz="2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типінің дұрыс белгіленіп,</a:t>
            </a: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кезеңдеріне сәйкес ұйымдастырылуында .</a:t>
            </a:r>
            <a:r>
              <a:rPr lang="kk-KZ" sz="2800" kern="1200"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p>
        </p:txBody>
      </p:sp>
    </p:spTree>
    <p:extLst>
      <p:ext uri="{BB962C8B-B14F-4D97-AF65-F5344CB8AC3E}">
        <p14:creationId xmlns:p14="http://schemas.microsoft.com/office/powerpoint/2010/main" val="53755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A401EA-8593-6604-9490-108182641469}"/>
              </a:ext>
            </a:extLst>
          </p:cNvPr>
          <p:cNvSpPr txBox="1"/>
          <p:nvPr/>
        </p:nvSpPr>
        <p:spPr>
          <a:xfrm>
            <a:off x="683568" y="548680"/>
            <a:ext cx="7992888" cy="5837882"/>
          </a:xfrm>
          <a:prstGeom prst="rect">
            <a:avLst/>
          </a:prstGeom>
          <a:noFill/>
        </p:spPr>
        <p:txBody>
          <a:bodyPr wrap="square">
            <a:spAutoFit/>
          </a:bodyPr>
          <a:lstStyle/>
          <a:p>
            <a:r>
              <a:rPr lang="kk-KZ" sz="2800" i="1" dirty="0">
                <a:latin typeface="Times New Roman" pitchFamily="18" charset="0"/>
                <a:cs typeface="Times New Roman" pitchFamily="18" charset="0"/>
              </a:rPr>
              <a:t>Сабақ ішкі құрылымы бір- бірімен жүйелі байланысқан кезеңдерден тұрады.</a:t>
            </a:r>
            <a:br>
              <a:rPr lang="kk-KZ" sz="2800" dirty="0">
                <a:latin typeface="Times New Roman" pitchFamily="18" charset="0"/>
                <a:cs typeface="Times New Roman" pitchFamily="18" charset="0"/>
              </a:rPr>
            </a:br>
            <a:r>
              <a:rPr lang="kk-KZ" sz="2800" dirty="0">
                <a:latin typeface="Times New Roman" pitchFamily="18" charset="0"/>
                <a:cs typeface="Times New Roman" pitchFamily="18" charset="0"/>
              </a:rPr>
              <a:t>                      </a:t>
            </a:r>
            <a:r>
              <a:rPr lang="kk-KZ" sz="2800" b="1" dirty="0">
                <a:latin typeface="Times New Roman" pitchFamily="18" charset="0"/>
                <a:cs typeface="Times New Roman" pitchFamily="18" charset="0"/>
              </a:rPr>
              <a:t>Сабақтың кезеңдері:</a:t>
            </a:r>
          </a:p>
          <a:p>
            <a:pPr>
              <a:buNone/>
            </a:pPr>
            <a:r>
              <a:rPr lang="kk-KZ" sz="2800" dirty="0">
                <a:latin typeface="Times New Roman" panose="02020603050405020304" pitchFamily="18" charset="0"/>
                <a:cs typeface="Times New Roman" panose="02020603050405020304" pitchFamily="18" charset="0"/>
              </a:rPr>
              <a:t> 1. Ұйымдастыру кезеңі</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2. Сабақтың мақсаты мен міндетін хабарлау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3. Үй тапсырмасын  тексеру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4. Жаңа білімді меңгерту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5. Жаңа білімді бекіту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6. Жаңа білімді пысықтау, қорыту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7. Сабақты бекіту және қорытындылау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8. Үйге тапсырма беру</a:t>
            </a:r>
            <a:endParaRPr lang="ru-RU" sz="2800" dirty="0">
              <a:latin typeface="Times New Roman" panose="02020603050405020304" pitchFamily="18" charset="0"/>
              <a:cs typeface="Times New Roman" panose="02020603050405020304" pitchFamily="18" charset="0"/>
            </a:endParaRPr>
          </a:p>
          <a:p>
            <a:pPr>
              <a:buNone/>
            </a:pPr>
            <a:r>
              <a:rPr lang="kk-KZ" sz="2800" dirty="0">
                <a:latin typeface="Times New Roman" panose="02020603050405020304" pitchFamily="18" charset="0"/>
                <a:cs typeface="Times New Roman" panose="02020603050405020304" pitchFamily="18" charset="0"/>
              </a:rPr>
              <a:t> 9. Бағалау кезеңі</a:t>
            </a:r>
            <a:endParaRPr lang="ru-RU" sz="2800" dirty="0">
              <a:latin typeface="Times New Roman" panose="02020603050405020304" pitchFamily="18" charset="0"/>
              <a:cs typeface="Times New Roman" panose="02020603050405020304" pitchFamily="18" charset="0"/>
            </a:endParaRPr>
          </a:p>
          <a:p>
            <a:pPr algn="ctr"/>
            <a:endParaRPr lang="ru-RU" sz="2800" dirty="0"/>
          </a:p>
        </p:txBody>
      </p:sp>
    </p:spTree>
    <p:extLst>
      <p:ext uri="{BB962C8B-B14F-4D97-AF65-F5344CB8AC3E}">
        <p14:creationId xmlns:p14="http://schemas.microsoft.com/office/powerpoint/2010/main" val="193558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22EAA8-55A6-4EF3-F3AC-5A440957F48D}"/>
              </a:ext>
            </a:extLst>
          </p:cNvPr>
          <p:cNvSpPr txBox="1"/>
          <p:nvPr/>
        </p:nvSpPr>
        <p:spPr>
          <a:xfrm>
            <a:off x="539552" y="332656"/>
            <a:ext cx="8136904" cy="8012450"/>
          </a:xfrm>
          <a:prstGeom prst="rect">
            <a:avLst/>
          </a:prstGeom>
          <a:noFill/>
        </p:spPr>
        <p:txBody>
          <a:bodyPr wrap="square">
            <a:spAutoFit/>
          </a:bodyPr>
          <a:lstStyle/>
          <a:p>
            <a:pPr algn="ctr">
              <a:buNone/>
            </a:pPr>
            <a:r>
              <a:rPr lang="kk-KZ" sz="2800" b="1" dirty="0">
                <a:latin typeface="Times New Roman" pitchFamily="18" charset="0"/>
                <a:cs typeface="Times New Roman" pitchFamily="18" charset="0"/>
              </a:rPr>
              <a:t>Теоретиктер мен практиктердің  зерттеулері бойынша қазіргі оқу  тәжірибесінде  қолданылып жүрген сабақтың типтері:</a:t>
            </a:r>
          </a:p>
          <a:p>
            <a:pPr>
              <a:buNone/>
            </a:pPr>
            <a:endParaRPr lang="kk-KZ" sz="2800" dirty="0">
              <a:latin typeface="Times New Roman" pitchFamily="18" charset="0"/>
              <a:cs typeface="Times New Roman"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Кіріспе сабақ</a:t>
            </a: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Аралас сабақ.</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Жаңа білімдерді меңгерту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Қайталау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Бекіту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6. Білімді тексеру және бағалау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 Жалпылау және қорытындылау сабағы.</a:t>
            </a:r>
          </a:p>
          <a:p>
            <a:pPr>
              <a:spcAft>
                <a:spcPts val="1000"/>
              </a:spcAft>
            </a:pPr>
            <a:r>
              <a:rPr lang="kk-KZ"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8. </a:t>
            </a:r>
            <a:r>
              <a:rPr lang="kk-KZ" sz="2800" dirty="0">
                <a:latin typeface="Times New Roman" pitchFamily="18" charset="0"/>
                <a:cs typeface="Times New Roman" pitchFamily="18" charset="0"/>
              </a:rPr>
              <a:t>Зертханалық – тәжірибелік сабақ</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buNone/>
            </a:pPr>
            <a:endParaRPr lang="kk-KZ" sz="2800" dirty="0">
              <a:latin typeface="Times New Roman" pitchFamily="18" charset="0"/>
              <a:cs typeface="Times New Roman" pitchFamily="18" charset="0"/>
            </a:endParaRPr>
          </a:p>
          <a:p>
            <a:pPr>
              <a:buNone/>
            </a:pPr>
            <a:endParaRPr lang="kk-KZ" sz="2800" dirty="0">
              <a:latin typeface="Times New Roman" pitchFamily="18" charset="0"/>
              <a:cs typeface="Times New Roman" pitchFamily="18" charset="0"/>
            </a:endParaRPr>
          </a:p>
          <a:p>
            <a:pPr>
              <a:buNone/>
            </a:pPr>
            <a:endParaRPr lang="kk-KZ" sz="2800" dirty="0">
              <a:latin typeface="Times New Roman" pitchFamily="18" charset="0"/>
              <a:cs typeface="Times New Roman" pitchFamily="18" charset="0"/>
            </a:endParaRPr>
          </a:p>
          <a:p>
            <a:pPr>
              <a:buNone/>
            </a:pPr>
            <a:endParaRPr lang="kk-KZ" sz="2800" dirty="0">
              <a:latin typeface="Times New Roman" pitchFamily="18" charset="0"/>
              <a:cs typeface="Times New Roman" pitchFamily="18" charset="0"/>
            </a:endParaRPr>
          </a:p>
        </p:txBody>
      </p:sp>
    </p:spTree>
    <p:extLst>
      <p:ext uri="{BB962C8B-B14F-4D97-AF65-F5344CB8AC3E}">
        <p14:creationId xmlns:p14="http://schemas.microsoft.com/office/powerpoint/2010/main" val="315639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2F68B7-EE6F-7F36-73FB-16FEA33E95DA}"/>
              </a:ext>
            </a:extLst>
          </p:cNvPr>
          <p:cNvSpPr txBox="1"/>
          <p:nvPr/>
        </p:nvSpPr>
        <p:spPr>
          <a:xfrm>
            <a:off x="179512" y="188640"/>
            <a:ext cx="8784976" cy="7137338"/>
          </a:xfrm>
          <a:prstGeom prst="rect">
            <a:avLst/>
          </a:prstGeom>
          <a:noFill/>
        </p:spPr>
        <p:txBody>
          <a:bodyPr wrap="square">
            <a:spAutoFit/>
          </a:bodyPr>
          <a:lstStyle/>
          <a:p>
            <a:pPr algn="ctr">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Кіріспе сабағы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Кіріспе сабағының ерекшелігі, оқу бағдарламасын жаңа тақырыптарын немесе тарауын оқып үйренуде қолданылады. Оқытушы тараудың немесе тақырыптың оқу-тәрбиелік мәнін ашып береді, алдағы оларды өткізу тәртібін білім алушыларға түсіндіреді, ондағы жаңа оқу материалдарының мазмұнын оқып үйренудің тәсілдерін көрсетеді.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Кіріспе сабағының құрылымы:</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Ұйымдастыру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Білім алушыларға сабақтың мақсат-міндетін хабарлау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Жаңа оқу материалын беру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Жаңа білімді пысықтау, бекіту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Сабақты қорытындылау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.Үйге тапсырма беру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buNone/>
            </a:pPr>
            <a:endParaRPr lang="ru-RU"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56062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81BE85-BEB5-30B2-6A73-90F1D161127A}"/>
              </a:ext>
            </a:extLst>
          </p:cNvPr>
          <p:cNvSpPr txBox="1"/>
          <p:nvPr/>
        </p:nvSpPr>
        <p:spPr>
          <a:xfrm>
            <a:off x="683568" y="188640"/>
            <a:ext cx="8280920" cy="6956584"/>
          </a:xfrm>
          <a:prstGeom prst="rect">
            <a:avLst/>
          </a:prstGeom>
          <a:noFill/>
        </p:spPr>
        <p:txBody>
          <a:bodyPr wrap="square">
            <a:spAutoFit/>
          </a:bodyPr>
          <a:lstStyle/>
          <a:p>
            <a:pPr marL="514350" algn="ctr">
              <a:lnSpc>
                <a:spcPct val="115000"/>
              </a:lnSpc>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Аралас сабақ   (кезеңдері)</a:t>
            </a:r>
            <a:endParaRPr lang="kk-KZ"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14350">
              <a:lnSpc>
                <a:spcPct val="115000"/>
              </a:lnSpc>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Бұл сабақ қазіргі оқу процесінде кең тараған, көптеген сабақ түрлерінің алдында тұрған міндеттерге сүйенеді, бірнеше сабақтардан құралған, сондықтан оны аралас сабақ дейді. Аралас сабақ оқытушыға қатаң талап қояды.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1.Ұйымдастыру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Үй тапсырмасын тексеру кезеңі.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Өткен материалдар бойынша білімдерін тексеру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Мақсат қою кезеңі.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Жаңа материалды түсіндіру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Жаңа  материал бойынша түсінгендерін зерттеу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Бекіту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8.Үйге тапсырма беру,  білім алушылар білімін бағалау кезеңі.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360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C60A98-17B3-3FAA-2CED-6DC915757C81}"/>
              </a:ext>
            </a:extLst>
          </p:cNvPr>
          <p:cNvSpPr txBox="1"/>
          <p:nvPr/>
        </p:nvSpPr>
        <p:spPr>
          <a:xfrm>
            <a:off x="395536" y="188640"/>
            <a:ext cx="8640960" cy="6780318"/>
          </a:xfrm>
          <a:prstGeom prst="rect">
            <a:avLst/>
          </a:prstGeom>
          <a:noFill/>
        </p:spPr>
        <p:txBody>
          <a:bodyPr wrap="square">
            <a:spAutoFit/>
          </a:bodyPr>
          <a:lstStyle/>
          <a:p>
            <a:pPr algn="ctr">
              <a:lnSpc>
                <a:spcPct val="115000"/>
              </a:lnSpc>
              <a:spcAft>
                <a:spcPts val="1000"/>
              </a:spcAft>
            </a:pP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Жаңа білімдерді меңгерту сабағы:</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Бұл сабақта жаңа материал түсіндіріледі. Факт, құбылыс, ереже, принцип, заңдар туралы нақты мәлімет қалыптастыру. Кезеңдер  саны азаяды.                                                                                     Сабақтың негізгі мақсаты - терең  де  тиянақты білім беру. </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1.Ұйымдастыру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Мақсат қою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Жаңа материалды түсіндіру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6. Жаңа  материал бойынша түсінгендерін зерттеу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 Бекіту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8.Үйге тапсырма беру,  білім алушылар білімін бағалау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2422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130010-BCCB-89F4-7AA4-5BDC399E1417}"/>
              </a:ext>
            </a:extLst>
          </p:cNvPr>
          <p:cNvSpPr txBox="1"/>
          <p:nvPr/>
        </p:nvSpPr>
        <p:spPr>
          <a:xfrm>
            <a:off x="0" y="172307"/>
            <a:ext cx="9036496" cy="6271460"/>
          </a:xfrm>
          <a:prstGeom prst="rect">
            <a:avLst/>
          </a:prstGeom>
          <a:noFill/>
        </p:spPr>
        <p:txBody>
          <a:bodyPr wrap="square">
            <a:spAutoFit/>
          </a:bodyPr>
          <a:lstStyle/>
          <a:p>
            <a:pPr marL="228600" algn="ctr">
              <a:lnSpc>
                <a:spcPct val="115000"/>
              </a:lnSpc>
              <a:spcAft>
                <a:spcPts val="1000"/>
              </a:spcAft>
            </a:pPr>
            <a:r>
              <a:rPr lang="kk-KZ" sz="2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Қайталау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Бұл сабақтың басты мақсаты- бұрынғы сабақтарда алған  білімдерді тереңдету, нақтылау, берілген  білімдердің берік қалануын көздеу, олқылықтарды жою. Кезеңдер саны азаяды. Пайдаланатын кезеңдер реті төмендегіше болады: </a:t>
            </a:r>
            <a:r>
              <a:rPr lang="kk-KZ" sz="24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1. 4. 2. 3. 7. 8.</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1.Ұйымдастыру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Мақсат қою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Үй тапсырмасын тексеру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Өткен материалдар бойынша білімдерін тексеру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 Бекіту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8.Үйге тапсырма беру,  білім алушылар білімін бағалау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80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CC955F-58FA-116B-5166-368489B3B72F}"/>
              </a:ext>
            </a:extLst>
          </p:cNvPr>
          <p:cNvSpPr txBox="1"/>
          <p:nvPr/>
        </p:nvSpPr>
        <p:spPr>
          <a:xfrm>
            <a:off x="323528" y="116633"/>
            <a:ext cx="8640960" cy="6640023"/>
          </a:xfrm>
          <a:prstGeom prst="rect">
            <a:avLst/>
          </a:prstGeom>
          <a:noFill/>
        </p:spPr>
        <p:txBody>
          <a:bodyPr wrap="square">
            <a:spAutoFit/>
          </a:bodyPr>
          <a:lstStyle/>
          <a:p>
            <a:pPr algn="ctr">
              <a:lnSpc>
                <a:spcPct val="115000"/>
              </a:lnSpc>
              <a:spcAft>
                <a:spcPts val="1000"/>
              </a:spcAft>
            </a:pPr>
            <a:r>
              <a:rPr lang="kk-KZ" sz="2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Бекіту сабағы: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Негізгі мақсаты –интеллектуалдық және танымдық біліктер мен дағдыларды  жетілдіру. Бұл сабақтың құрылымы өткен материалдарды қайталаулар  мен жаттығулар орындатулармен байланысты. Кезеңдер саны  азаяды . </a:t>
            </a:r>
            <a:r>
              <a:rPr lang="kk-KZ" sz="28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Пайдалынатын кезеңдер реті төмендегіше болады:  1. 4. 7.8.</a:t>
            </a:r>
            <a:endParaRPr lang="ru-RU"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1.Ұйымдастыру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Мақсат қою кезеңі.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 Бекіту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8. Үйге тапсырма беру,  білім алқушылар білімін бағалау кезеңі.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543905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347</TotalTime>
  <Words>924</Words>
  <Application>Microsoft Office PowerPoint</Application>
  <PresentationFormat>Экран (4:3)</PresentationFormat>
  <Paragraphs>100</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Georgia</vt:lpstr>
      <vt:lpstr>Times New Roman</vt:lpstr>
      <vt:lpstr>Trebuchet MS</vt: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НАЗАРЛАРЫҢЫЗҒА РАХМЕТ!!!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302</dc:creator>
  <cp:lastModifiedBy>1</cp:lastModifiedBy>
  <cp:revision>47</cp:revision>
  <cp:lastPrinted>2024-10-08T20:14:57Z</cp:lastPrinted>
  <dcterms:created xsi:type="dcterms:W3CDTF">2018-01-20T07:07:24Z</dcterms:created>
  <dcterms:modified xsi:type="dcterms:W3CDTF">2024-10-08T20:20:25Z</dcterms:modified>
</cp:coreProperties>
</file>