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58" r:id="rId7"/>
    <p:sldId id="27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09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40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2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19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5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54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91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3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62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08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C2E0-4EA3-4FFA-80F9-00C97E5484CB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7B6D-BC79-45C7-B55C-430232E97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4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12625"/>
            <a:ext cx="10515600" cy="6095053"/>
          </a:xfrm>
        </p:spPr>
        <p:txBody>
          <a:bodyPr>
            <a:noAutofit/>
          </a:bodyPr>
          <a:lstStyle/>
          <a:p>
            <a:pPr algn="ctr"/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kk-KZ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kk-KZ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ОҚУ ЖЫЛЫНДАҒЫ </a:t>
            </a:r>
            <a:r>
              <a:rPr lang="kk-KZ" b="1" dirty="0">
                <a:solidFill>
                  <a:srgbClr val="0070C0"/>
                </a:solidFill>
                <a:latin typeface="Times New Roman"/>
                <a:cs typeface="Times New Roman"/>
              </a:rPr>
              <a:t>КОЛЛЕДЖДІҢ ӘДІСТЕМЕЛІК ЖҰМЫСЫНЫҢ  SWOT </a:t>
            </a:r>
            <a:r>
              <a:rPr lang="kk-KZ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ТАЛДАУЫ</a:t>
            </a:r>
            <a:br>
              <a:rPr lang="kk-KZ" b="1" dirty="0" smtClean="0">
                <a:solidFill>
                  <a:srgbClr val="0070C0"/>
                </a:solidFill>
                <a:latin typeface="Times New Roman"/>
                <a:cs typeface="Times New Roman"/>
              </a:rPr>
            </a:br>
            <a:r>
              <a:rPr lang="kk-KZ" b="1" dirty="0">
                <a:solidFill>
                  <a:srgbClr val="0070C0"/>
                </a:solidFill>
                <a:latin typeface="Times New Roman"/>
                <a:cs typeface="Times New Roman"/>
              </a:rPr>
              <a:t/>
            </a:r>
            <a:br>
              <a:rPr lang="kk-KZ" b="1" dirty="0">
                <a:solidFill>
                  <a:srgbClr val="0070C0"/>
                </a:solidFill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/>
                <a:cs typeface="Times New Roman"/>
              </a:rPr>
            </a:br>
            <a:r>
              <a:rPr lang="ru-RU" sz="3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</a:t>
            </a:r>
            <a:r>
              <a:rPr lang="ru-RU" sz="3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әдіскері</a:t>
            </a:r>
            <a:r>
              <a:rPr lang="ru-RU" sz="3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Г.О. </a:t>
            </a:r>
            <a:r>
              <a:rPr lang="ru-RU" sz="3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Жакупбекова</a:t>
            </a:r>
            <a:r>
              <a:rPr lang="ru-RU" sz="3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08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427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>Күшті жақтары:</a:t>
            </a:r>
            <a:r>
              <a:rPr lang="ru-RU" dirty="0">
                <a:latin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ru-RU" sz="2200" dirty="0" smtClean="0">
                <a:latin typeface="Times New Roman"/>
                <a:cs typeface="Times New Roman"/>
              </a:rPr>
              <a:t>- «</a:t>
            </a:r>
            <a:r>
              <a:rPr lang="ru-RU" sz="2200" b="1" dirty="0" err="1">
                <a:latin typeface="Times New Roman"/>
                <a:cs typeface="Times New Roman"/>
              </a:rPr>
              <a:t>Жас</a:t>
            </a:r>
            <a:r>
              <a:rPr lang="ru-RU" sz="2200" b="1" dirty="0">
                <a:latin typeface="Times New Roman"/>
                <a:cs typeface="Times New Roman"/>
              </a:rPr>
              <a:t> </a:t>
            </a:r>
            <a:r>
              <a:rPr lang="ru-RU" sz="2200" b="1" dirty="0" err="1">
                <a:latin typeface="Times New Roman"/>
                <a:cs typeface="Times New Roman"/>
              </a:rPr>
              <a:t>маман</a:t>
            </a:r>
            <a:r>
              <a:rPr lang="ru-RU" sz="2200" dirty="0">
                <a:latin typeface="Times New Roman"/>
                <a:cs typeface="Times New Roman"/>
              </a:rPr>
              <a:t>» </a:t>
            </a:r>
            <a:r>
              <a:rPr lang="ru-RU" sz="2200" dirty="0" err="1">
                <a:latin typeface="Times New Roman"/>
                <a:cs typeface="Times New Roman"/>
              </a:rPr>
              <a:t>жобасының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>
                <a:latin typeface="Times New Roman"/>
                <a:cs typeface="Times New Roman"/>
              </a:rPr>
              <a:t>негізінде</a:t>
            </a:r>
            <a:r>
              <a:rPr lang="ru-RU" sz="2200" dirty="0">
                <a:latin typeface="Times New Roman"/>
                <a:cs typeface="Times New Roman"/>
              </a:rPr>
              <a:t> 1 </a:t>
            </a:r>
            <a:r>
              <a:rPr lang="ru-RU" sz="2200" dirty="0" err="1">
                <a:latin typeface="Times New Roman"/>
                <a:cs typeface="Times New Roman"/>
              </a:rPr>
              <a:t>мамандық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>
                <a:latin typeface="Times New Roman"/>
                <a:cs typeface="Times New Roman"/>
              </a:rPr>
              <a:t>бойынша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b="1" dirty="0">
                <a:latin typeface="Times New Roman"/>
                <a:cs typeface="Times New Roman"/>
              </a:rPr>
              <a:t>«</a:t>
            </a:r>
            <a:r>
              <a:rPr lang="ru-RU" sz="2200" b="1" dirty="0" err="1">
                <a:latin typeface="Times New Roman"/>
                <a:cs typeface="Times New Roman"/>
              </a:rPr>
              <a:t>Дәнекерлеу</a:t>
            </a:r>
            <a:r>
              <a:rPr lang="ru-RU" sz="2200" b="1" dirty="0">
                <a:latin typeface="Times New Roman"/>
                <a:cs typeface="Times New Roman"/>
              </a:rPr>
              <a:t> </a:t>
            </a:r>
            <a:r>
              <a:rPr lang="ru-RU" sz="2200" b="1" dirty="0" err="1">
                <a:latin typeface="Times New Roman"/>
                <a:cs typeface="Times New Roman"/>
              </a:rPr>
              <a:t>ісі</a:t>
            </a:r>
            <a:r>
              <a:rPr lang="ru-RU" sz="2200" b="1" dirty="0">
                <a:latin typeface="Times New Roman"/>
                <a:cs typeface="Times New Roman"/>
              </a:rPr>
              <a:t>»  </a:t>
            </a:r>
            <a:r>
              <a:rPr lang="ru-RU" sz="2200" dirty="0" err="1">
                <a:latin typeface="Times New Roman"/>
                <a:cs typeface="Times New Roman"/>
              </a:rPr>
              <a:t>колледждің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>
                <a:latin typeface="Times New Roman"/>
                <a:cs typeface="Times New Roman"/>
              </a:rPr>
              <a:t>материалдық-техникалық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>
                <a:latin typeface="Times New Roman"/>
                <a:cs typeface="Times New Roman"/>
              </a:rPr>
              <a:t>базасы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>
                <a:latin typeface="Times New Roman"/>
                <a:cs typeface="Times New Roman"/>
              </a:rPr>
              <a:t>заманауи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>
                <a:latin typeface="Times New Roman"/>
                <a:cs typeface="Times New Roman"/>
              </a:rPr>
              <a:t>құрылғылармен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dirty="0" err="1" smtClean="0">
                <a:latin typeface="Times New Roman"/>
                <a:cs typeface="Times New Roman"/>
              </a:rPr>
              <a:t>жабдықталынған</a:t>
            </a:r>
            <a:r>
              <a:rPr lang="ru-RU" sz="2200" dirty="0" smtClean="0">
                <a:latin typeface="Times New Roman"/>
                <a:cs typeface="Times New Roman"/>
              </a:rPr>
              <a:t>;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-математика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</a:t>
            </a:r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пәндер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циклдік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комиссиясы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онкүндігінің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колледжаралық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облыс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ашылып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өтуі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Курстан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оқытушылардың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курстан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есептерін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беруі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Иманжанов А.Е.,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Сағынбекова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Ж.М., Илиев Р.Р.,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Бекежанов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М.Ә;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dirty="0">
                <a:latin typeface="Times New Roman"/>
                <a:cs typeface="Times New Roman"/>
              </a:rPr>
              <a:t/>
            </a:r>
            <a:br>
              <a:rPr lang="ru-RU" altLang="ru-RU" sz="2200" dirty="0">
                <a:latin typeface="Times New Roman"/>
                <a:cs typeface="Times New Roman"/>
              </a:rPr>
            </a:br>
            <a:r>
              <a:rPr lang="ru-RU" altLang="ru-RU" sz="2200" dirty="0">
                <a:latin typeface="Times New Roman"/>
                <a:cs typeface="Times New Roman"/>
              </a:rPr>
              <a:t> </a:t>
            </a:r>
            <a:r>
              <a:rPr lang="ru-RU" altLang="ru-RU" sz="2200" dirty="0" smtClean="0">
                <a:latin typeface="Times New Roman"/>
                <a:cs typeface="Times New Roman"/>
              </a:rPr>
              <a:t>- </a:t>
            </a:r>
            <a:r>
              <a:rPr lang="kk-KZ" altLang="ru-RU" sz="2200" dirty="0" smtClean="0">
                <a:latin typeface="Times New Roman"/>
                <a:cs typeface="Times New Roman"/>
              </a:rPr>
              <a:t>Біліктілікті </a:t>
            </a:r>
            <a:r>
              <a:rPr lang="kk-KZ" altLang="ru-RU" sz="2200" dirty="0">
                <a:latin typeface="Times New Roman"/>
                <a:cs typeface="Times New Roman"/>
              </a:rPr>
              <a:t>арттыру </a:t>
            </a:r>
            <a:r>
              <a:rPr lang="kk-KZ" altLang="ru-RU" sz="2200" dirty="0" smtClean="0">
                <a:latin typeface="Times New Roman"/>
                <a:cs typeface="Times New Roman"/>
              </a:rPr>
              <a:t>курстарынан </a:t>
            </a:r>
            <a:r>
              <a:rPr lang="kk-KZ" sz="2200" b="1" dirty="0" smtClean="0">
                <a:latin typeface="Times New Roman"/>
                <a:cs typeface="Times New Roman"/>
              </a:rPr>
              <a:t> оқытушылар </a:t>
            </a:r>
            <a:r>
              <a:rPr lang="kk-KZ" sz="2200" dirty="0">
                <a:latin typeface="Times New Roman"/>
                <a:cs typeface="Times New Roman"/>
              </a:rPr>
              <a:t>мен </a:t>
            </a:r>
            <a:r>
              <a:rPr lang="kk-KZ" sz="2200" b="1" dirty="0">
                <a:latin typeface="Times New Roman"/>
                <a:cs typeface="Times New Roman"/>
              </a:rPr>
              <a:t>өндірістік оқыту </a:t>
            </a:r>
            <a:r>
              <a:rPr lang="kk-KZ" sz="2200" b="1" dirty="0" smtClean="0">
                <a:latin typeface="Times New Roman"/>
                <a:cs typeface="Times New Roman"/>
              </a:rPr>
              <a:t>шеберлерінің</a:t>
            </a:r>
            <a:r>
              <a:rPr lang="kk-KZ" sz="2200" dirty="0" smtClean="0">
                <a:latin typeface="Times New Roman"/>
                <a:cs typeface="Times New Roman"/>
              </a:rPr>
              <a:t> өтуі;</a:t>
            </a:r>
            <a:br>
              <a:rPr lang="kk-KZ" sz="2200" dirty="0" smtClean="0">
                <a:latin typeface="Times New Roman"/>
                <a:cs typeface="Times New Roman"/>
              </a:rPr>
            </a:br>
            <a:r>
              <a:rPr lang="kk-KZ" sz="2200" dirty="0">
                <a:latin typeface="Times New Roman"/>
                <a:cs typeface="Times New Roman"/>
              </a:rPr>
              <a:t/>
            </a:r>
            <a:br>
              <a:rPr lang="kk-KZ" sz="2200" dirty="0">
                <a:latin typeface="Times New Roman"/>
                <a:cs typeface="Times New Roman"/>
              </a:rPr>
            </a:br>
            <a:r>
              <a:rPr lang="kk-KZ" sz="2200" dirty="0" smtClean="0">
                <a:latin typeface="Times New Roman"/>
                <a:cs typeface="Times New Roman"/>
              </a:rPr>
              <a:t>- Жұмыс берушілер және қалалық мектеп әкімшіліктермен тығыз байланыста жұмыс істеуі, жаңа серіктестермен меморандумға қол қоюуы.  </a:t>
            </a:r>
            <a:br>
              <a:rPr lang="kk-KZ" sz="2200" dirty="0" smtClean="0">
                <a:latin typeface="Times New Roman"/>
                <a:cs typeface="Times New Roman"/>
              </a:rPr>
            </a:br>
            <a:r>
              <a:rPr lang="kk-KZ" sz="2200" dirty="0">
                <a:latin typeface="Times New Roman"/>
                <a:cs typeface="Times New Roman"/>
              </a:rPr>
              <a:t/>
            </a:r>
            <a:br>
              <a:rPr lang="kk-KZ" sz="2200" dirty="0">
                <a:latin typeface="Times New Roman"/>
                <a:cs typeface="Times New Roman"/>
              </a:rPr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05108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6781"/>
          </a:xfrm>
        </p:spPr>
        <p:txBody>
          <a:bodyPr>
            <a:normAutofit fontScale="90000"/>
          </a:bodyPr>
          <a:lstStyle/>
          <a:p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Мүмкіндіктері</a:t>
            </a:r>
            <a:r>
              <a:rPr lang="kk-KZ" altLang="ru-RU" b="1" dirty="0">
                <a:solidFill>
                  <a:srgbClr val="0000FF"/>
                </a:solidFill>
                <a:latin typeface="Times New Roman"/>
                <a:cs typeface="Times New Roman"/>
              </a:rPr>
              <a:t>: </a:t>
            </a: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altLang="ru-RU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altLang="ru-RU" sz="3100" dirty="0" smtClean="0">
                <a:latin typeface="Times New Roman"/>
                <a:cs typeface="Times New Roman"/>
              </a:rPr>
              <a:t>- </a:t>
            </a:r>
            <a:r>
              <a:rPr lang="kk-KZ" altLang="ru-RU" sz="3600" dirty="0" smtClean="0">
                <a:latin typeface="Times New Roman"/>
                <a:cs typeface="Times New Roman"/>
              </a:rPr>
              <a:t>«КИПиА» мамандығы бойынша арнайы пән кабинетінің жаңа құралдармен жабдықталуы; </a:t>
            </a:r>
            <a:r>
              <a:rPr lang="ru-RU" altLang="ru-RU" sz="3600" dirty="0">
                <a:latin typeface="Times New Roman"/>
                <a:cs typeface="Times New Roman"/>
              </a:rPr>
              <a:t/>
            </a:r>
            <a:br>
              <a:rPr lang="ru-RU" altLang="ru-RU" sz="3600" dirty="0">
                <a:latin typeface="Times New Roman"/>
                <a:cs typeface="Times New Roman"/>
              </a:rPr>
            </a:br>
            <a:r>
              <a:rPr lang="ru-RU" altLang="ru-RU" sz="3600" dirty="0" smtClean="0">
                <a:latin typeface="Times New Roman"/>
                <a:cs typeface="Times New Roman"/>
              </a:rPr>
              <a:t>-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педагогтердің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аттестаттаудан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өтуі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кезінде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шығармашылық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есептерін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беруі</a:t>
            </a:r>
            <a:r>
              <a:rPr lang="ru-RU" altLang="ru-RU" sz="3600" dirty="0" smtClean="0">
                <a:latin typeface="Times New Roman"/>
                <a:cs typeface="Times New Roman"/>
              </a:rPr>
              <a:t>; </a:t>
            </a:r>
            <a:r>
              <a:rPr lang="ru-RU" sz="3600" dirty="0">
                <a:latin typeface="Times New Roman"/>
                <a:cs typeface="Times New Roman"/>
              </a:rPr>
              <a:t/>
            </a:r>
            <a:br>
              <a:rPr lang="ru-RU" sz="3600" dirty="0">
                <a:latin typeface="Times New Roman"/>
                <a:cs typeface="Times New Roman"/>
              </a:rPr>
            </a:br>
            <a:r>
              <a:rPr lang="ru-RU" sz="3600" dirty="0" smtClean="0">
                <a:latin typeface="Times New Roman"/>
                <a:cs typeface="Times New Roman"/>
              </a:rPr>
              <a:t>- </a:t>
            </a:r>
            <a:r>
              <a:rPr lang="ru-RU" sz="3600" dirty="0" err="1" smtClean="0">
                <a:latin typeface="Times New Roman"/>
                <a:cs typeface="Times New Roman"/>
              </a:rPr>
              <a:t>жас</a:t>
            </a:r>
            <a:r>
              <a:rPr lang="ru-RU" sz="3600" dirty="0" smtClean="0">
                <a:latin typeface="Times New Roman"/>
                <a:cs typeface="Times New Roman"/>
              </a:rPr>
              <a:t> </a:t>
            </a:r>
            <a:r>
              <a:rPr lang="ru-RU" sz="3600" dirty="0" err="1" smtClean="0">
                <a:latin typeface="Times New Roman"/>
                <a:cs typeface="Times New Roman"/>
              </a:rPr>
              <a:t>мамандар</a:t>
            </a:r>
            <a:r>
              <a:rPr lang="ru-RU" sz="3600" dirty="0" smtClean="0">
                <a:latin typeface="Times New Roman"/>
                <a:cs typeface="Times New Roman"/>
              </a:rPr>
              <a:t>: Илиев Р.Р., </a:t>
            </a:r>
            <a:r>
              <a:rPr lang="ru-RU" sz="3600" dirty="0" err="1" smtClean="0">
                <a:latin typeface="Times New Roman"/>
                <a:cs typeface="Times New Roman"/>
              </a:rPr>
              <a:t>Сағынбекова</a:t>
            </a:r>
            <a:r>
              <a:rPr lang="ru-RU" sz="3600" dirty="0" smtClean="0">
                <a:latin typeface="Times New Roman"/>
                <a:cs typeface="Times New Roman"/>
              </a:rPr>
              <a:t> Ж.М., </a:t>
            </a:r>
            <a:r>
              <a:rPr lang="ru-RU" sz="3600" dirty="0" err="1" smtClean="0">
                <a:latin typeface="Times New Roman"/>
                <a:cs typeface="Times New Roman"/>
              </a:rPr>
              <a:t>Абдыр</a:t>
            </a:r>
            <a:r>
              <a:rPr lang="ru-RU" sz="3600" dirty="0" smtClean="0">
                <a:latin typeface="Times New Roman"/>
                <a:cs typeface="Times New Roman"/>
              </a:rPr>
              <a:t> А.С., </a:t>
            </a:r>
            <a:r>
              <a:rPr lang="ru-RU" sz="3600" dirty="0" err="1" smtClean="0">
                <a:latin typeface="Times New Roman"/>
                <a:cs typeface="Times New Roman"/>
              </a:rPr>
              <a:t>с</a:t>
            </a:r>
            <a:r>
              <a:rPr lang="ru-RU" altLang="ru-RU" sz="3600" dirty="0" err="1" smtClean="0">
                <a:latin typeface="Times New Roman"/>
                <a:cs typeface="Times New Roman"/>
              </a:rPr>
              <a:t>андық</a:t>
            </a:r>
            <a:r>
              <a:rPr lang="ru-RU" altLang="ru-RU" sz="3600" dirty="0" smtClean="0">
                <a:latin typeface="Times New Roman"/>
                <a:cs typeface="Times New Roman"/>
              </a:rPr>
              <a:t> </a:t>
            </a:r>
            <a:r>
              <a:rPr lang="ru-RU" altLang="ru-RU" sz="3600" dirty="0" err="1">
                <a:latin typeface="Times New Roman"/>
                <a:cs typeface="Times New Roman"/>
              </a:rPr>
              <a:t>білім</a:t>
            </a:r>
            <a:r>
              <a:rPr lang="ru-RU" altLang="ru-RU" sz="3600" dirty="0">
                <a:latin typeface="Times New Roman"/>
                <a:cs typeface="Times New Roman"/>
              </a:rPr>
              <a:t> беру </a:t>
            </a:r>
            <a:r>
              <a:rPr lang="ru-RU" altLang="ru-RU" sz="3600" dirty="0" err="1">
                <a:latin typeface="Times New Roman"/>
                <a:cs typeface="Times New Roman"/>
              </a:rPr>
              <a:t>ресурстарын</a:t>
            </a:r>
            <a:r>
              <a:rPr lang="ru-RU" altLang="ru-RU" sz="3600" dirty="0">
                <a:latin typeface="Times New Roman"/>
                <a:cs typeface="Times New Roman"/>
              </a:rPr>
              <a:t>  </a:t>
            </a:r>
            <a:r>
              <a:rPr lang="ru-RU" altLang="ru-RU" sz="3600" dirty="0" err="1">
                <a:latin typeface="Times New Roman"/>
                <a:cs typeface="Times New Roman"/>
              </a:rPr>
              <a:t>тәжірибеде</a:t>
            </a:r>
            <a:r>
              <a:rPr lang="ru-RU" altLang="ru-RU" sz="3600" dirty="0">
                <a:latin typeface="Times New Roman"/>
                <a:cs typeface="Times New Roman"/>
              </a:rPr>
              <a:t> </a:t>
            </a:r>
            <a:r>
              <a:rPr lang="ru-RU" altLang="ru-RU" sz="3600" dirty="0" err="1">
                <a:latin typeface="Times New Roman"/>
                <a:cs typeface="Times New Roman"/>
              </a:rPr>
              <a:t>тиімді</a:t>
            </a:r>
            <a:r>
              <a:rPr lang="ru-RU" altLang="ru-RU" sz="3600" dirty="0">
                <a:latin typeface="Times New Roman"/>
                <a:cs typeface="Times New Roman"/>
              </a:rPr>
              <a:t> </a:t>
            </a:r>
            <a:r>
              <a:rPr lang="ru-RU" altLang="ru-RU" sz="3600" dirty="0" err="1">
                <a:latin typeface="Times New Roman"/>
                <a:cs typeface="Times New Roman"/>
              </a:rPr>
              <a:t>пайдаланғаны</a:t>
            </a:r>
            <a:r>
              <a:rPr lang="ru-RU" altLang="ru-RU" sz="3600" dirty="0">
                <a:latin typeface="Times New Roman"/>
                <a:cs typeface="Times New Roman"/>
              </a:rPr>
              <a:t> </a:t>
            </a:r>
            <a:r>
              <a:rPr lang="ru-RU" altLang="ru-RU" sz="3600" i="1" dirty="0">
                <a:latin typeface="Times New Roman"/>
                <a:cs typeface="Times New Roman"/>
              </a:rPr>
              <a:t>(платформа, </a:t>
            </a:r>
            <a:r>
              <a:rPr lang="ru-RU" altLang="ru-RU" sz="3600" i="1" dirty="0" err="1">
                <a:latin typeface="Times New Roman"/>
                <a:cs typeface="Times New Roman"/>
              </a:rPr>
              <a:t>арнайы</a:t>
            </a:r>
            <a:r>
              <a:rPr lang="ru-RU" altLang="ru-RU" sz="3600" i="1" dirty="0">
                <a:latin typeface="Times New Roman"/>
                <a:cs typeface="Times New Roman"/>
              </a:rPr>
              <a:t> </a:t>
            </a:r>
            <a:r>
              <a:rPr lang="ru-RU" altLang="ru-RU" sz="3600" i="1" dirty="0" err="1">
                <a:latin typeface="Times New Roman"/>
                <a:cs typeface="Times New Roman"/>
              </a:rPr>
              <a:t>бағдарламалар</a:t>
            </a:r>
            <a:r>
              <a:rPr lang="ru-RU" altLang="ru-RU" sz="3600" i="1" dirty="0" smtClean="0">
                <a:latin typeface="Times New Roman"/>
                <a:cs typeface="Times New Roman"/>
              </a:rPr>
              <a:t>);</a:t>
            </a:r>
            <a:r>
              <a:rPr lang="ru-RU" altLang="ru-RU" sz="3600" i="1" dirty="0">
                <a:latin typeface="Times New Roman"/>
                <a:cs typeface="Times New Roman"/>
              </a:rPr>
              <a:t>          </a:t>
            </a:r>
            <a:r>
              <a:rPr lang="ru-RU" altLang="ru-RU" sz="3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altLang="ru-RU" sz="3600" dirty="0" smtClean="0">
                <a:latin typeface="Times New Roman"/>
                <a:cs typeface="Times New Roman"/>
              </a:rPr>
              <a:t>Демо. </a:t>
            </a:r>
            <a:r>
              <a:rPr lang="kk-KZ" altLang="ru-RU" sz="3600" dirty="0">
                <a:latin typeface="Times New Roman"/>
                <a:cs typeface="Times New Roman"/>
              </a:rPr>
              <a:t>емтихандарды  колледж   тәжірибесінде қолданғаны.</a:t>
            </a:r>
            <a:r>
              <a:rPr lang="ru-RU" altLang="ru-RU" sz="3600" dirty="0">
                <a:latin typeface="Times New Roman"/>
                <a:cs typeface="Times New Roman"/>
              </a:rPr>
              <a:t/>
            </a:r>
            <a:br>
              <a:rPr lang="ru-RU" altLang="ru-RU" sz="3600" dirty="0">
                <a:latin typeface="Times New Roman"/>
                <a:cs typeface="Times New Roman"/>
              </a:rPr>
            </a:br>
            <a:r>
              <a:rPr lang="kk-KZ" altLang="ru-RU" sz="2200" b="1" dirty="0">
                <a:solidFill>
                  <a:srgbClr val="0000FF"/>
                </a:solidFill>
                <a:latin typeface="Times New Roman"/>
                <a:cs typeface="Times New Roman"/>
              </a:rPr>
              <a:t>     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76887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0234" y="1134736"/>
            <a:ext cx="10515600" cy="70508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/>
            </a:r>
            <a:br>
              <a:rPr lang="kk-KZ" sz="2700" b="1" dirty="0" smtClean="0">
                <a:solidFill>
                  <a:srgbClr val="0000FF"/>
                </a:solidFill>
                <a:latin typeface="Times New Roman"/>
                <a:cs typeface="Times New Roman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Әлсіз </a:t>
            </a:r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>жақтары</a:t>
            </a:r>
            <a:r>
              <a:rPr lang="kk-KZ" dirty="0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  <a:r>
              <a:rPr lang="ru-RU" dirty="0">
                <a:latin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cs typeface="Times New Roman"/>
              </a:rPr>
            </a:br>
            <a:r>
              <a:rPr lang="ru-RU" dirty="0" smtClean="0">
                <a:latin typeface="Times New Roman"/>
                <a:cs typeface="Times New Roman"/>
              </a:rPr>
              <a:t>- </a:t>
            </a:r>
            <a:r>
              <a:rPr lang="kk-KZ" sz="2700" dirty="0" smtClean="0">
                <a:latin typeface="Times New Roman"/>
                <a:cs typeface="Times New Roman"/>
              </a:rPr>
              <a:t>Колледж </a:t>
            </a:r>
            <a:r>
              <a:rPr lang="kk-KZ" sz="2700" dirty="0">
                <a:latin typeface="Times New Roman"/>
                <a:cs typeface="Times New Roman"/>
              </a:rPr>
              <a:t>оқытушылары мен өндірістік оқыту шеберлерінің І жартыжылдықта </a:t>
            </a:r>
            <a:r>
              <a:rPr lang="kk-KZ" sz="2700" dirty="0" smtClean="0">
                <a:latin typeface="Times New Roman"/>
                <a:cs typeface="Times New Roman"/>
              </a:rPr>
              <a:t>ашық сабақтар беруі, оның видеоға түсірілмегені;</a:t>
            </a:r>
            <a:r>
              <a:rPr lang="kk-KZ" sz="2700" dirty="0">
                <a:latin typeface="Times New Roman"/>
                <a:cs typeface="Times New Roman"/>
              </a:rPr>
              <a:t> 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курстан өткен а</a:t>
            </a:r>
            <a:r>
              <a:rPr lang="kk-KZ" sz="2700" dirty="0" smtClean="0">
                <a:latin typeface="Times New Roman"/>
                <a:cs typeface="Times New Roman"/>
              </a:rPr>
              <a:t>рнайы </a:t>
            </a:r>
            <a:r>
              <a:rPr lang="kk-KZ" sz="2700" dirty="0">
                <a:latin typeface="Times New Roman"/>
                <a:cs typeface="Times New Roman"/>
              </a:rPr>
              <a:t>пән оқытушылары мен өндірістік оқыту шеберлерінің курстан өткен инновациялық </a:t>
            </a:r>
            <a:r>
              <a:rPr lang="kk-KZ" sz="2700" dirty="0" smtClean="0">
                <a:latin typeface="Times New Roman"/>
                <a:cs typeface="Times New Roman"/>
              </a:rPr>
              <a:t>технологиялары мен ІТ- бағдарламаларын </a:t>
            </a:r>
            <a:r>
              <a:rPr lang="kk-KZ" sz="2700" dirty="0">
                <a:latin typeface="Times New Roman"/>
                <a:cs typeface="Times New Roman"/>
              </a:rPr>
              <a:t>сабақтарына енгізбеуі, тәжірибелерінде пайдаланбауы және өзара тәжірибе </a:t>
            </a:r>
            <a:r>
              <a:rPr lang="kk-KZ" sz="2700" dirty="0" smtClean="0">
                <a:latin typeface="Times New Roman"/>
                <a:cs typeface="Times New Roman"/>
              </a:rPr>
              <a:t>алмаспауы; </a:t>
            </a:r>
            <a:r>
              <a:rPr lang="kk-KZ" sz="2700" dirty="0">
                <a:latin typeface="Times New Roman"/>
                <a:cs typeface="Times New Roman"/>
              </a:rPr>
              <a:t/>
            </a:r>
            <a:br>
              <a:rPr lang="kk-KZ" sz="2700" dirty="0">
                <a:latin typeface="Times New Roman"/>
                <a:cs typeface="Times New Roman"/>
              </a:rPr>
            </a:br>
            <a:r>
              <a:rPr lang="kk-KZ" sz="2700" dirty="0" smtClean="0">
                <a:latin typeface="Times New Roman"/>
                <a:cs typeface="Times New Roman"/>
              </a:rPr>
              <a:t>- Оқыту </a:t>
            </a:r>
            <a:r>
              <a:rPr lang="kk-KZ" sz="2700" dirty="0">
                <a:latin typeface="Times New Roman"/>
                <a:cs typeface="Times New Roman"/>
              </a:rPr>
              <a:t>семинарындағы айтылған құжаттарды рәсімдеуде оқытушылар мен өндірістік оқыту шеберлерінің жоспарлау құжаттарын </a:t>
            </a:r>
            <a:r>
              <a:rPr lang="kk-KZ" sz="2700" dirty="0" smtClean="0">
                <a:latin typeface="Times New Roman"/>
                <a:cs typeface="Times New Roman"/>
              </a:rPr>
              <a:t>бес ай </a:t>
            </a:r>
            <a:r>
              <a:rPr lang="kk-KZ" sz="2700" dirty="0">
                <a:latin typeface="Times New Roman"/>
                <a:cs typeface="Times New Roman"/>
              </a:rPr>
              <a:t>кешіктіріп бекітуге </a:t>
            </a:r>
            <a:r>
              <a:rPr lang="kk-KZ" sz="2700" dirty="0" smtClean="0">
                <a:latin typeface="Times New Roman"/>
                <a:cs typeface="Times New Roman"/>
              </a:rPr>
              <a:t>ұсынулары;</a:t>
            </a:r>
            <a:r>
              <a:rPr lang="kk-KZ" sz="2700" dirty="0">
                <a:latin typeface="Times New Roman"/>
                <a:cs typeface="Times New Roman"/>
              </a:rPr>
              <a:t> </a:t>
            </a: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700" dirty="0" smtClean="0">
                <a:latin typeface="Times New Roman"/>
                <a:cs typeface="Times New Roman"/>
              </a:rPr>
              <a:t>«</a:t>
            </a:r>
            <a:r>
              <a:rPr lang="kk-KZ" sz="2700" dirty="0">
                <a:latin typeface="Times New Roman"/>
                <a:cs typeface="Times New Roman"/>
              </a:rPr>
              <a:t>Орта білім мазмұнын жаңарту шеңберінде  білім беру» бағдарламаларынан алған білімнің тәжірибеде қарқынды іске асырылмауы (</a:t>
            </a:r>
            <a:r>
              <a:rPr lang="kk-KZ" sz="2700" i="1" dirty="0">
                <a:latin typeface="Times New Roman"/>
                <a:cs typeface="Times New Roman"/>
              </a:rPr>
              <a:t>ЖББ пәндерінің оқытушылары</a:t>
            </a:r>
            <a:r>
              <a:rPr lang="kk-KZ" sz="2700" i="1" dirty="0" smtClean="0">
                <a:latin typeface="Times New Roman"/>
                <a:cs typeface="Times New Roman"/>
              </a:rPr>
              <a:t>);</a:t>
            </a:r>
            <a:r>
              <a:rPr lang="kk-KZ" sz="2700" i="1" dirty="0">
                <a:latin typeface="Times New Roman"/>
                <a:cs typeface="Times New Roman"/>
              </a:rPr>
              <a:t/>
            </a:r>
            <a:br>
              <a:rPr lang="kk-KZ" sz="2700" i="1" dirty="0">
                <a:latin typeface="Times New Roman"/>
                <a:cs typeface="Times New Roman"/>
              </a:rPr>
            </a:br>
            <a:r>
              <a:rPr lang="kk-KZ" sz="2700" i="1" dirty="0" smtClean="0">
                <a:latin typeface="Times New Roman"/>
                <a:cs typeface="Times New Roman"/>
              </a:rPr>
              <a:t>- </a:t>
            </a:r>
            <a:r>
              <a:rPr lang="kk-KZ" sz="2700" dirty="0" smtClean="0">
                <a:latin typeface="Times New Roman"/>
                <a:cs typeface="Times New Roman"/>
              </a:rPr>
              <a:t>Колледждің </a:t>
            </a:r>
            <a:r>
              <a:rPr lang="kk-KZ" sz="2700" dirty="0">
                <a:latin typeface="Times New Roman"/>
                <a:cs typeface="Times New Roman"/>
              </a:rPr>
              <a:t>тәжірибе тарату, «Жас маман» мектебі, «Педагогикалық шеберлік» мектебі, «Озық тәжірибе» мектебі, «Шығармашылық топ т.с.с.   </a:t>
            </a:r>
            <a:r>
              <a:rPr lang="kk-KZ" sz="2700" dirty="0" smtClean="0">
                <a:latin typeface="Times New Roman"/>
                <a:cs typeface="Times New Roman"/>
              </a:rPr>
              <a:t>жұмыстарының қарқынды жүргізілмеуі.</a:t>
            </a:r>
            <a:r>
              <a:rPr lang="kk-KZ" sz="2700" dirty="0">
                <a:latin typeface="Times New Roman"/>
                <a:cs typeface="Times New Roman"/>
              </a:rPr>
              <a:t/>
            </a:r>
            <a:br>
              <a:rPr lang="kk-KZ" sz="2700" dirty="0">
                <a:latin typeface="Times New Roman"/>
                <a:cs typeface="Times New Roman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2893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/>
          <a:lstStyle/>
          <a:p>
            <a:r>
              <a:rPr lang="kk-KZ" b="1" dirty="0">
                <a:solidFill>
                  <a:srgbClr val="0000FF"/>
                </a:solidFill>
                <a:latin typeface="Times New Roman"/>
                <a:cs typeface="Times New Roman"/>
              </a:rPr>
              <a:t>  Қауіп-қатерлер:</a:t>
            </a:r>
            <a:r>
              <a:rPr lang="kk-KZ" dirty="0">
                <a:solidFill>
                  <a:srgbClr val="0000FF"/>
                </a:solidFill>
                <a:latin typeface="Times New Roman"/>
                <a:cs typeface="Times New Roman"/>
              </a:rPr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2058" y="1156772"/>
            <a:ext cx="110278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270" indent="-128270">
              <a:buFont typeface="Arial" pitchFamily="34" charset="0"/>
              <a:buChar char="•"/>
              <a:defRPr/>
            </a:pPr>
            <a:r>
              <a:rPr lang="kk-KZ" sz="2800" dirty="0">
                <a:latin typeface="Times New Roman"/>
                <a:cs typeface="Times New Roman"/>
              </a:rPr>
              <a:t>Инженер-педагогтердің кәсіби білімді жан-жақты  </a:t>
            </a:r>
            <a:r>
              <a:rPr lang="kk-KZ" sz="2800" dirty="0" smtClean="0">
                <a:latin typeface="Times New Roman"/>
                <a:cs typeface="Times New Roman"/>
              </a:rPr>
              <a:t>жетілдірмеуі;</a:t>
            </a:r>
            <a:endParaRPr lang="kk-KZ" sz="2800" dirty="0">
              <a:latin typeface="Times New Roman"/>
              <a:cs typeface="Times New Roman"/>
            </a:endParaRPr>
          </a:p>
          <a:p>
            <a:pPr marL="128270" indent="-128270">
              <a:buFont typeface="Arial" pitchFamily="34" charset="0"/>
              <a:buChar char="•"/>
              <a:defRPr/>
            </a:pPr>
            <a:r>
              <a:rPr lang="kk-KZ" sz="2800" dirty="0">
                <a:latin typeface="Times New Roman"/>
                <a:cs typeface="Times New Roman"/>
              </a:rPr>
              <a:t>Инженер-педагогтердің біліктілік санаттарын жаңа форматта дәлелдей алмауы </a:t>
            </a:r>
            <a:r>
              <a:rPr lang="kk-KZ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lang="kk-KZ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2022 – 2023 оқу жылдарында өтініш бергендері -28, </a:t>
            </a:r>
            <a:r>
              <a:rPr lang="kk-KZ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тестен </a:t>
            </a:r>
            <a:r>
              <a:rPr lang="kk-KZ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өткені-4, өтпегені – 3, аттестациядан өтпегені-5</a:t>
            </a:r>
            <a:r>
              <a:rPr lang="kk-KZ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);</a:t>
            </a:r>
            <a:endParaRPr lang="kk-KZ" sz="28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8270" indent="-128270">
              <a:buFont typeface="Arial" pitchFamily="34" charset="0"/>
              <a:buChar char="•"/>
              <a:defRPr/>
            </a:pPr>
            <a:r>
              <a:rPr lang="kk-KZ" sz="2800" dirty="0">
                <a:latin typeface="Times New Roman"/>
                <a:cs typeface="Times New Roman"/>
              </a:rPr>
              <a:t>«Орта білім мазмұнын жаңарту шеңберінде  білім беру» бағдарламаларының негізінде өткізілген курстың </a:t>
            </a:r>
            <a:r>
              <a:rPr lang="kk-KZ" sz="2800" dirty="0" smtClean="0">
                <a:latin typeface="Times New Roman"/>
                <a:cs typeface="Times New Roman"/>
              </a:rPr>
              <a:t>екі </a:t>
            </a:r>
            <a:r>
              <a:rPr lang="kk-KZ" sz="2800" dirty="0">
                <a:latin typeface="Times New Roman"/>
                <a:cs typeface="Times New Roman"/>
              </a:rPr>
              <a:t>апта ғана өткізілгенінің </a:t>
            </a:r>
            <a:r>
              <a:rPr lang="kk-KZ" sz="2800" dirty="0" smtClean="0">
                <a:latin typeface="Times New Roman"/>
                <a:cs typeface="Times New Roman"/>
              </a:rPr>
              <a:t>жеткіліксіздігі;</a:t>
            </a:r>
          </a:p>
          <a:p>
            <a:pPr marL="128270" indent="-128270">
              <a:buFont typeface="Arial" pitchFamily="34" charset="0"/>
              <a:buChar char="•"/>
              <a:defRPr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Оқытушылар мен өндірістік оқыту шеберлерінің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білім алушылармен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ҒІ жұмыстары және жоба жұмыстарымен айналыспауы;</a:t>
            </a:r>
            <a:endParaRPr lang="kk-KZ" sz="2800" dirty="0">
              <a:latin typeface="Times New Roman"/>
              <a:cs typeface="Times New Roman"/>
            </a:endParaRPr>
          </a:p>
          <a:p>
            <a:pPr marL="128270" indent="-128270">
              <a:buFont typeface="Arial" pitchFamily="34" charset="0"/>
              <a:buChar char="•"/>
              <a:defRPr/>
            </a:pPr>
            <a:r>
              <a:rPr lang="kk-KZ" sz="2800" dirty="0">
                <a:latin typeface="Times New Roman"/>
                <a:cs typeface="Times New Roman"/>
              </a:rPr>
              <a:t>Арнайы пәндерді ағылшын  тілінде оқытудың 0 </a:t>
            </a:r>
            <a:r>
              <a:rPr lang="en-US" sz="2800" b="1" dirty="0">
                <a:latin typeface="Times New Roman"/>
                <a:cs typeface="Times New Roman"/>
              </a:rPr>
              <a:t>%</a:t>
            </a:r>
            <a:r>
              <a:rPr lang="kk-KZ" sz="2800" b="1" dirty="0">
                <a:latin typeface="Times New Roman"/>
                <a:cs typeface="Times New Roman"/>
              </a:rPr>
              <a:t> </a:t>
            </a:r>
            <a:r>
              <a:rPr lang="kk-KZ" sz="2800" dirty="0">
                <a:latin typeface="Times New Roman"/>
                <a:cs typeface="Times New Roman"/>
              </a:rPr>
              <a:t>тәжірибеде </a:t>
            </a:r>
            <a:r>
              <a:rPr lang="kk-KZ" sz="2800" dirty="0" smtClean="0">
                <a:latin typeface="Times New Roman"/>
                <a:cs typeface="Times New Roman"/>
              </a:rPr>
              <a:t>қолданылмайтындығы.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050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2">
            <a:extLst>
              <a:ext uri="{FF2B5EF4-FFF2-40B4-BE49-F238E27FC236}">
                <a16:creationId xmlns:a16="http://schemas.microsoft.com/office/drawing/2014/main" id="{6BC8D6ED-B963-4D43-ACC7-C932CFBD4041}"/>
              </a:ext>
            </a:extLst>
          </p:cNvPr>
          <p:cNvGrpSpPr/>
          <p:nvPr/>
        </p:nvGrpSpPr>
        <p:grpSpPr>
          <a:xfrm>
            <a:off x="1551625" y="1089530"/>
            <a:ext cx="3334703" cy="4863662"/>
            <a:chOff x="2348723" y="653911"/>
            <a:chExt cx="6396354" cy="606483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14D8C36C-BFBB-413D-8632-7F1BCB48E037}"/>
                </a:ext>
              </a:extLst>
            </p:cNvPr>
            <p:cNvSpPr/>
            <p:nvPr/>
          </p:nvSpPr>
          <p:spPr>
            <a:xfrm>
              <a:off x="4643812" y="3566021"/>
              <a:ext cx="613291" cy="2351753"/>
            </a:xfrm>
            <a:custGeom>
              <a:avLst/>
              <a:gdLst>
                <a:gd name="connsiteX0" fmla="*/ 0 w 613291"/>
                <a:gd name="connsiteY0" fmla="*/ 0 h 2351753"/>
                <a:gd name="connsiteX1" fmla="*/ 306645 w 613291"/>
                <a:gd name="connsiteY1" fmla="*/ 0 h 2351753"/>
                <a:gd name="connsiteX2" fmla="*/ 306645 w 613291"/>
                <a:gd name="connsiteY2" fmla="*/ 2351753 h 2351753"/>
                <a:gd name="connsiteX3" fmla="*/ 613291 w 613291"/>
                <a:gd name="connsiteY3" fmla="*/ 2351753 h 2351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291" h="2351753">
                  <a:moveTo>
                    <a:pt x="0" y="0"/>
                  </a:moveTo>
                  <a:lnTo>
                    <a:pt x="306645" y="0"/>
                  </a:lnTo>
                  <a:lnTo>
                    <a:pt x="306645" y="2351753"/>
                  </a:lnTo>
                  <a:lnTo>
                    <a:pt x="613291" y="2351753"/>
                  </a:lnTo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93940" tIns="836338" rIns="193939" bIns="836337" spcCol="1270" anchor="ctr"/>
            <a:lstStyle/>
            <a:p>
              <a:pPr algn="ctr" defTabSz="266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600"/>
            </a:p>
          </p:txBody>
        </p:sp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ABB645F5-5D34-4840-8F33-A0046D9E9E87}"/>
                </a:ext>
              </a:extLst>
            </p:cNvPr>
            <p:cNvSpPr/>
            <p:nvPr/>
          </p:nvSpPr>
          <p:spPr>
            <a:xfrm>
              <a:off x="4643812" y="3444081"/>
              <a:ext cx="613291" cy="1183134"/>
            </a:xfrm>
            <a:custGeom>
              <a:avLst/>
              <a:gdLst>
                <a:gd name="connsiteX0" fmla="*/ 0 w 613291"/>
                <a:gd name="connsiteY0" fmla="*/ 0 h 1183134"/>
                <a:gd name="connsiteX1" fmla="*/ 306645 w 613291"/>
                <a:gd name="connsiteY1" fmla="*/ 0 h 1183134"/>
                <a:gd name="connsiteX2" fmla="*/ 306645 w 613291"/>
                <a:gd name="connsiteY2" fmla="*/ 1183134 h 1183134"/>
                <a:gd name="connsiteX3" fmla="*/ 613291 w 613291"/>
                <a:gd name="connsiteY3" fmla="*/ 1183134 h 1183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291" h="1183134">
                  <a:moveTo>
                    <a:pt x="0" y="0"/>
                  </a:moveTo>
                  <a:lnTo>
                    <a:pt x="306645" y="0"/>
                  </a:lnTo>
                  <a:lnTo>
                    <a:pt x="306645" y="1183134"/>
                  </a:lnTo>
                  <a:lnTo>
                    <a:pt x="613291" y="1183134"/>
                  </a:lnTo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14523" tIns="418688" rIns="214522" bIns="418688" spcCol="1270" anchor="ctr"/>
            <a:lstStyle/>
            <a:p>
              <a:pPr algn="ctr" defTabSz="16668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75"/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91169286-807A-4F6A-B077-2A0770F6B3F9}"/>
                </a:ext>
              </a:extLst>
            </p:cNvPr>
            <p:cNvSpPr/>
            <p:nvPr/>
          </p:nvSpPr>
          <p:spPr>
            <a:xfrm>
              <a:off x="4643811" y="3398361"/>
              <a:ext cx="613291" cy="91440"/>
            </a:xfrm>
            <a:custGeom>
              <a:avLst/>
              <a:gdLst>
                <a:gd name="connsiteX0" fmla="*/ 0 w 613291"/>
                <a:gd name="connsiteY0" fmla="*/ 45720 h 91440"/>
                <a:gd name="connsiteX1" fmla="*/ 306645 w 613291"/>
                <a:gd name="connsiteY1" fmla="*/ 45720 h 91440"/>
                <a:gd name="connsiteX2" fmla="*/ 306645 w 613291"/>
                <a:gd name="connsiteY2" fmla="*/ 60235 h 91440"/>
                <a:gd name="connsiteX3" fmla="*/ 613291 w 613291"/>
                <a:gd name="connsiteY3" fmla="*/ 60235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291" h="91440">
                  <a:moveTo>
                    <a:pt x="0" y="45720"/>
                  </a:moveTo>
                  <a:lnTo>
                    <a:pt x="306645" y="45720"/>
                  </a:lnTo>
                  <a:lnTo>
                    <a:pt x="306645" y="60235"/>
                  </a:lnTo>
                  <a:lnTo>
                    <a:pt x="613291" y="60235"/>
                  </a:lnTo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28007" tIns="22787" rIns="228007" bIns="22788" spcCol="1270" anchor="ctr"/>
            <a:lstStyle/>
            <a:p>
              <a:pPr algn="ctr" defTabSz="16668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75"/>
            </a:p>
          </p:txBody>
        </p: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ECD098C3-66A1-48A2-B525-A49A45D9D1F7}"/>
                </a:ext>
              </a:extLst>
            </p:cNvPr>
            <p:cNvSpPr/>
            <p:nvPr/>
          </p:nvSpPr>
          <p:spPr>
            <a:xfrm>
              <a:off x="4643812" y="2289977"/>
              <a:ext cx="613291" cy="1154103"/>
            </a:xfrm>
            <a:custGeom>
              <a:avLst/>
              <a:gdLst>
                <a:gd name="connsiteX0" fmla="*/ 0 w 613291"/>
                <a:gd name="connsiteY0" fmla="*/ 1154103 h 1154103"/>
                <a:gd name="connsiteX1" fmla="*/ 306645 w 613291"/>
                <a:gd name="connsiteY1" fmla="*/ 1154103 h 1154103"/>
                <a:gd name="connsiteX2" fmla="*/ 306645 w 613291"/>
                <a:gd name="connsiteY2" fmla="*/ 0 h 1154103"/>
                <a:gd name="connsiteX3" fmla="*/ 613291 w 613291"/>
                <a:gd name="connsiteY3" fmla="*/ 0 h 1154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291" h="1154103">
                  <a:moveTo>
                    <a:pt x="0" y="1154103"/>
                  </a:moveTo>
                  <a:lnTo>
                    <a:pt x="306645" y="1154103"/>
                  </a:lnTo>
                  <a:lnTo>
                    <a:pt x="306645" y="0"/>
                  </a:lnTo>
                  <a:lnTo>
                    <a:pt x="613291" y="0"/>
                  </a:lnTo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15005" tIns="408284" rIns="215004" bIns="408284" spcCol="1270" anchor="ctr"/>
            <a:lstStyle/>
            <a:p>
              <a:pPr algn="ctr" defTabSz="16668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75"/>
            </a:p>
          </p:txBody>
        </p:sp>
        <p:sp>
          <p:nvSpPr>
            <p:cNvPr id="18" name="Полилиния 17">
              <a:extLst>
                <a:ext uri="{FF2B5EF4-FFF2-40B4-BE49-F238E27FC236}">
                  <a16:creationId xmlns:a16="http://schemas.microsoft.com/office/drawing/2014/main" id="{6CB55FDE-3317-474A-957B-DFFA5B3F870C}"/>
                </a:ext>
              </a:extLst>
            </p:cNvPr>
            <p:cNvSpPr/>
            <p:nvPr/>
          </p:nvSpPr>
          <p:spPr>
            <a:xfrm>
              <a:off x="4636558" y="1121359"/>
              <a:ext cx="613291" cy="2322722"/>
            </a:xfrm>
            <a:custGeom>
              <a:avLst/>
              <a:gdLst>
                <a:gd name="connsiteX0" fmla="*/ 0 w 613291"/>
                <a:gd name="connsiteY0" fmla="*/ 2322722 h 2322722"/>
                <a:gd name="connsiteX1" fmla="*/ 306645 w 613291"/>
                <a:gd name="connsiteY1" fmla="*/ 2322722 h 2322722"/>
                <a:gd name="connsiteX2" fmla="*/ 306645 w 613291"/>
                <a:gd name="connsiteY2" fmla="*/ 0 h 2322722"/>
                <a:gd name="connsiteX3" fmla="*/ 613291 w 613291"/>
                <a:gd name="connsiteY3" fmla="*/ 0 h 232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291" h="2322722">
                  <a:moveTo>
                    <a:pt x="0" y="2322722"/>
                  </a:moveTo>
                  <a:lnTo>
                    <a:pt x="306645" y="2322722"/>
                  </a:lnTo>
                  <a:lnTo>
                    <a:pt x="306645" y="0"/>
                  </a:lnTo>
                  <a:lnTo>
                    <a:pt x="613291" y="0"/>
                  </a:lnTo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94466" tIns="825978" rIns="194465" bIns="825977" spcCol="1270" anchor="ctr"/>
            <a:lstStyle/>
            <a:p>
              <a:pPr algn="ctr" defTabSz="266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600"/>
            </a:p>
          </p:txBody>
        </p:sp>
        <p:sp>
          <p:nvSpPr>
            <p:cNvPr id="19" name="Полилиния 18">
              <a:extLst>
                <a:ext uri="{FF2B5EF4-FFF2-40B4-BE49-F238E27FC236}">
                  <a16:creationId xmlns:a16="http://schemas.microsoft.com/office/drawing/2014/main" id="{83BD988B-7014-49B3-90C0-0B63951926CB}"/>
                </a:ext>
              </a:extLst>
            </p:cNvPr>
            <p:cNvSpPr/>
            <p:nvPr/>
          </p:nvSpPr>
          <p:spPr>
            <a:xfrm>
              <a:off x="2348723" y="1428293"/>
              <a:ext cx="2287835" cy="4304815"/>
            </a:xfrm>
            <a:custGeom>
              <a:avLst/>
              <a:gdLst>
                <a:gd name="connsiteX0" fmla="*/ 0 w 1748598"/>
                <a:gd name="connsiteY0" fmla="*/ 0 h 1443029"/>
                <a:gd name="connsiteX1" fmla="*/ 1748598 w 1748598"/>
                <a:gd name="connsiteY1" fmla="*/ 0 h 1443029"/>
                <a:gd name="connsiteX2" fmla="*/ 1748598 w 1748598"/>
                <a:gd name="connsiteY2" fmla="*/ 1443029 h 1443029"/>
                <a:gd name="connsiteX3" fmla="*/ 0 w 1748598"/>
                <a:gd name="connsiteY3" fmla="*/ 1443029 h 1443029"/>
                <a:gd name="connsiteX4" fmla="*/ 0 w 1748598"/>
                <a:gd name="connsiteY4" fmla="*/ 0 h 1443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8598" h="1443029">
                  <a:moveTo>
                    <a:pt x="0" y="0"/>
                  </a:moveTo>
                  <a:lnTo>
                    <a:pt x="1748598" y="0"/>
                  </a:lnTo>
                  <a:lnTo>
                    <a:pt x="1748598" y="1443029"/>
                  </a:lnTo>
                  <a:lnTo>
                    <a:pt x="0" y="14430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>
                <a:spcAft>
                  <a:spcPct val="35000"/>
                </a:spcAft>
                <a:defRPr/>
              </a:pPr>
              <a:endParaRPr lang="ru-RU" sz="9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9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олилиния 19">
              <a:extLst>
                <a:ext uri="{FF2B5EF4-FFF2-40B4-BE49-F238E27FC236}">
                  <a16:creationId xmlns:a16="http://schemas.microsoft.com/office/drawing/2014/main" id="{CE351BD1-3AB2-495C-9F4B-11882A65F263}"/>
                </a:ext>
              </a:extLst>
            </p:cNvPr>
            <p:cNvSpPr/>
            <p:nvPr/>
          </p:nvSpPr>
          <p:spPr>
            <a:xfrm>
              <a:off x="5257102" y="653911"/>
              <a:ext cx="3487975" cy="796391"/>
            </a:xfrm>
            <a:custGeom>
              <a:avLst/>
              <a:gdLst>
                <a:gd name="connsiteX0" fmla="*/ 0 w 3066456"/>
                <a:gd name="connsiteY0" fmla="*/ 0 h 934895"/>
                <a:gd name="connsiteX1" fmla="*/ 3066456 w 3066456"/>
                <a:gd name="connsiteY1" fmla="*/ 0 h 934895"/>
                <a:gd name="connsiteX2" fmla="*/ 3066456 w 3066456"/>
                <a:gd name="connsiteY2" fmla="*/ 934895 h 934895"/>
                <a:gd name="connsiteX3" fmla="*/ 0 w 3066456"/>
                <a:gd name="connsiteY3" fmla="*/ 934895 h 934895"/>
                <a:gd name="connsiteX4" fmla="*/ 0 w 3066456"/>
                <a:gd name="connsiteY4" fmla="*/ 0 h 934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456" h="934895">
                  <a:moveTo>
                    <a:pt x="0" y="0"/>
                  </a:moveTo>
                  <a:lnTo>
                    <a:pt x="3066456" y="0"/>
                  </a:lnTo>
                  <a:lnTo>
                    <a:pt x="3066456" y="934895"/>
                  </a:lnTo>
                  <a:lnTo>
                    <a:pt x="0" y="93489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144" tIns="7144" rIns="7144" bIns="7144" spcCol="1270" anchor="ctr"/>
            <a:lstStyle/>
            <a:p>
              <a:pPr>
                <a:defRPr/>
              </a:pPr>
              <a:endParaRPr lang="kk-KZ" sz="825" b="1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kk-KZ" sz="135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БАҒЫТТАРЫ</a:t>
              </a:r>
              <a:endParaRPr lang="ru-RU" sz="13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Полилиния 20">
              <a:extLst>
                <a:ext uri="{FF2B5EF4-FFF2-40B4-BE49-F238E27FC236}">
                  <a16:creationId xmlns:a16="http://schemas.microsoft.com/office/drawing/2014/main" id="{F3EA743A-B18C-497A-8C9D-0993CF347BB4}"/>
                </a:ext>
              </a:extLst>
            </p:cNvPr>
            <p:cNvSpPr/>
            <p:nvPr/>
          </p:nvSpPr>
          <p:spPr>
            <a:xfrm>
              <a:off x="5177556" y="5962535"/>
              <a:ext cx="3433356" cy="756209"/>
            </a:xfrm>
            <a:custGeom>
              <a:avLst/>
              <a:gdLst>
                <a:gd name="connsiteX0" fmla="*/ 0 w 3066456"/>
                <a:gd name="connsiteY0" fmla="*/ 0 h 934895"/>
                <a:gd name="connsiteX1" fmla="*/ 3066456 w 3066456"/>
                <a:gd name="connsiteY1" fmla="*/ 0 h 934895"/>
                <a:gd name="connsiteX2" fmla="*/ 3066456 w 3066456"/>
                <a:gd name="connsiteY2" fmla="*/ 934895 h 934895"/>
                <a:gd name="connsiteX3" fmla="*/ 0 w 3066456"/>
                <a:gd name="connsiteY3" fmla="*/ 934895 h 934895"/>
                <a:gd name="connsiteX4" fmla="*/ 0 w 3066456"/>
                <a:gd name="connsiteY4" fmla="*/ 0 h 934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456" h="934895">
                  <a:moveTo>
                    <a:pt x="0" y="0"/>
                  </a:moveTo>
                  <a:lnTo>
                    <a:pt x="3066456" y="0"/>
                  </a:lnTo>
                  <a:lnTo>
                    <a:pt x="3066456" y="934895"/>
                  </a:lnTo>
                  <a:lnTo>
                    <a:pt x="0" y="93489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144" tIns="7144" rIns="7144" bIns="7144" spcCol="1270" anchor="ctr"/>
            <a:lstStyle/>
            <a:p>
              <a:pPr algn="ctr" defTabSz="50006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k-KZ" sz="12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Инженер – педагогтарды аттестаттау</a:t>
              </a:r>
              <a:endPara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id="{EEAA4946-10D0-4BBB-B970-6B5BAE17169C}"/>
                </a:ext>
              </a:extLst>
            </p:cNvPr>
            <p:cNvSpPr/>
            <p:nvPr/>
          </p:nvSpPr>
          <p:spPr>
            <a:xfrm>
              <a:off x="5222277" y="1464338"/>
              <a:ext cx="3465922" cy="727302"/>
            </a:xfrm>
            <a:custGeom>
              <a:avLst/>
              <a:gdLst>
                <a:gd name="connsiteX0" fmla="*/ 0 w 3066456"/>
                <a:gd name="connsiteY0" fmla="*/ 0 h 934895"/>
                <a:gd name="connsiteX1" fmla="*/ 3066456 w 3066456"/>
                <a:gd name="connsiteY1" fmla="*/ 0 h 934895"/>
                <a:gd name="connsiteX2" fmla="*/ 3066456 w 3066456"/>
                <a:gd name="connsiteY2" fmla="*/ 934895 h 934895"/>
                <a:gd name="connsiteX3" fmla="*/ 0 w 3066456"/>
                <a:gd name="connsiteY3" fmla="*/ 934895 h 934895"/>
                <a:gd name="connsiteX4" fmla="*/ 0 w 3066456"/>
                <a:gd name="connsiteY4" fmla="*/ 0 h 934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456" h="934895">
                  <a:moveTo>
                    <a:pt x="0" y="0"/>
                  </a:moveTo>
                  <a:lnTo>
                    <a:pt x="3066456" y="0"/>
                  </a:lnTo>
                  <a:lnTo>
                    <a:pt x="3066456" y="934895"/>
                  </a:lnTo>
                  <a:lnTo>
                    <a:pt x="0" y="93489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144" tIns="7144" rIns="7144" bIns="7144" spcCol="1270" anchor="ctr"/>
            <a:lstStyle/>
            <a:p>
              <a:pPr algn="ctr">
                <a:lnSpc>
                  <a:spcPct val="120000"/>
                </a:lnSpc>
                <a:defRPr/>
              </a:pPr>
              <a:endParaRPr lang="ru-RU" sz="788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00063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125" dirty="0"/>
            </a:p>
          </p:txBody>
        </p:sp>
        <p:sp>
          <p:nvSpPr>
            <p:cNvPr id="23" name="Полилиния 22">
              <a:extLst>
                <a:ext uri="{FF2B5EF4-FFF2-40B4-BE49-F238E27FC236}">
                  <a16:creationId xmlns:a16="http://schemas.microsoft.com/office/drawing/2014/main" id="{D4D80A5D-94D6-4D02-9B57-7B6EF8B185D9}"/>
                </a:ext>
              </a:extLst>
            </p:cNvPr>
            <p:cNvSpPr/>
            <p:nvPr/>
          </p:nvSpPr>
          <p:spPr>
            <a:xfrm>
              <a:off x="5201202" y="2226409"/>
              <a:ext cx="3473177" cy="741306"/>
            </a:xfrm>
            <a:custGeom>
              <a:avLst/>
              <a:gdLst>
                <a:gd name="connsiteX0" fmla="*/ 0 w 3066456"/>
                <a:gd name="connsiteY0" fmla="*/ 0 h 934895"/>
                <a:gd name="connsiteX1" fmla="*/ 3066456 w 3066456"/>
                <a:gd name="connsiteY1" fmla="*/ 0 h 934895"/>
                <a:gd name="connsiteX2" fmla="*/ 3066456 w 3066456"/>
                <a:gd name="connsiteY2" fmla="*/ 934895 h 934895"/>
                <a:gd name="connsiteX3" fmla="*/ 0 w 3066456"/>
                <a:gd name="connsiteY3" fmla="*/ 934895 h 934895"/>
                <a:gd name="connsiteX4" fmla="*/ 0 w 3066456"/>
                <a:gd name="connsiteY4" fmla="*/ 0 h 934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456" h="934895">
                  <a:moveTo>
                    <a:pt x="0" y="0"/>
                  </a:moveTo>
                  <a:lnTo>
                    <a:pt x="3066456" y="0"/>
                  </a:lnTo>
                  <a:lnTo>
                    <a:pt x="3066456" y="934895"/>
                  </a:lnTo>
                  <a:lnTo>
                    <a:pt x="0" y="93489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144" tIns="7144" rIns="7144" bIns="7144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k-KZ" sz="12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«Педагогикалық шеберлік» мектебі</a:t>
              </a:r>
              <a:endPara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олилиния 23">
              <a:extLst>
                <a:ext uri="{FF2B5EF4-FFF2-40B4-BE49-F238E27FC236}">
                  <a16:creationId xmlns:a16="http://schemas.microsoft.com/office/drawing/2014/main" id="{FD5C4970-D232-472F-B0A0-B430BB3599C7}"/>
                </a:ext>
              </a:extLst>
            </p:cNvPr>
            <p:cNvSpPr/>
            <p:nvPr/>
          </p:nvSpPr>
          <p:spPr>
            <a:xfrm>
              <a:off x="5180792" y="5148756"/>
              <a:ext cx="3393527" cy="813779"/>
            </a:xfrm>
            <a:custGeom>
              <a:avLst/>
              <a:gdLst>
                <a:gd name="connsiteX0" fmla="*/ 0 w 3066456"/>
                <a:gd name="connsiteY0" fmla="*/ 0 h 934895"/>
                <a:gd name="connsiteX1" fmla="*/ 3066456 w 3066456"/>
                <a:gd name="connsiteY1" fmla="*/ 0 h 934895"/>
                <a:gd name="connsiteX2" fmla="*/ 3066456 w 3066456"/>
                <a:gd name="connsiteY2" fmla="*/ 934895 h 934895"/>
                <a:gd name="connsiteX3" fmla="*/ 0 w 3066456"/>
                <a:gd name="connsiteY3" fmla="*/ 934895 h 934895"/>
                <a:gd name="connsiteX4" fmla="*/ 0 w 3066456"/>
                <a:gd name="connsiteY4" fmla="*/ 0 h 934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456" h="934895">
                  <a:moveTo>
                    <a:pt x="0" y="0"/>
                  </a:moveTo>
                  <a:lnTo>
                    <a:pt x="3066456" y="0"/>
                  </a:lnTo>
                  <a:lnTo>
                    <a:pt x="3066456" y="934895"/>
                  </a:lnTo>
                  <a:lnTo>
                    <a:pt x="0" y="93489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144" tIns="7144" rIns="7144" bIns="7144" spcCol="1270" anchor="ctr"/>
            <a:lstStyle/>
            <a:p>
              <a:pPr algn="ctr" defTabSz="50006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k-KZ" sz="12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Педагогтардың біліктілігін арттыру</a:t>
              </a:r>
              <a:endPara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4412277-44B8-4671-95CA-8717D65D4CBA}"/>
              </a:ext>
            </a:extLst>
          </p:cNvPr>
          <p:cNvSpPr/>
          <p:nvPr/>
        </p:nvSpPr>
        <p:spPr>
          <a:xfrm>
            <a:off x="2935288" y="1808562"/>
            <a:ext cx="20875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00063">
              <a:spcAft>
                <a:spcPct val="35000"/>
              </a:spcAft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«Жас маман» мектебі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олилиния 25">
            <a:extLst>
              <a:ext uri="{FF2B5EF4-FFF2-40B4-BE49-F238E27FC236}">
                <a16:creationId xmlns:a16="http://schemas.microsoft.com/office/drawing/2014/main" id="{6A92B0E1-D4A3-4F52-8CE9-CF6FE1F32AB1}"/>
              </a:ext>
            </a:extLst>
          </p:cNvPr>
          <p:cNvSpPr/>
          <p:nvPr/>
        </p:nvSpPr>
        <p:spPr>
          <a:xfrm>
            <a:off x="3032522" y="2977401"/>
            <a:ext cx="1806529" cy="516161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 defTabSz="500063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«Озық тәжірибе» </a:t>
            </a:r>
          </a:p>
          <a:p>
            <a:pPr algn="ctr" defTabSz="500063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олилиния 26">
            <a:extLst>
              <a:ext uri="{FF2B5EF4-FFF2-40B4-BE49-F238E27FC236}">
                <a16:creationId xmlns:a16="http://schemas.microsoft.com/office/drawing/2014/main" id="{CF6E6CB6-0649-47AB-818D-D47DB5BECA27}"/>
              </a:ext>
            </a:extLst>
          </p:cNvPr>
          <p:cNvSpPr/>
          <p:nvPr/>
        </p:nvSpPr>
        <p:spPr>
          <a:xfrm>
            <a:off x="3027759" y="3521361"/>
            <a:ext cx="1788274" cy="593199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«Шығармашылық </a:t>
            </a:r>
          </a:p>
          <a:p>
            <a:pPr algn="ctr">
              <a:defRPr/>
            </a:pPr>
            <a:r>
              <a:rPr lang="kk-KZ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топ»</a:t>
            </a:r>
            <a:endParaRPr lang="ru-RU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2" name="Прямоугольник 7"/>
          <p:cNvSpPr>
            <a:spLocks noChangeArrowheads="1"/>
          </p:cNvSpPr>
          <p:nvPr/>
        </p:nvSpPr>
        <p:spPr bwMode="auto">
          <a:xfrm>
            <a:off x="3769603" y="618067"/>
            <a:ext cx="46640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kk-KZ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ЖҰМЫС БАҒЫТТАРЫ</a:t>
            </a:r>
            <a:endParaRPr lang="ru-RU" alt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олилиния 27">
            <a:extLst>
              <a:ext uri="{FF2B5EF4-FFF2-40B4-BE49-F238E27FC236}">
                <a16:creationId xmlns:a16="http://schemas.microsoft.com/office/drawing/2014/main" id="{0997FAA5-1136-4FBB-AC30-3AFC8A90DC24}"/>
              </a:ext>
            </a:extLst>
          </p:cNvPr>
          <p:cNvSpPr/>
          <p:nvPr/>
        </p:nvSpPr>
        <p:spPr>
          <a:xfrm>
            <a:off x="3032519" y="4126972"/>
            <a:ext cx="1769196" cy="561719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Оқытушылардың білім алушылармен ҒІЖ  жұмыстары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олилиния 28">
            <a:extLst>
              <a:ext uri="{FF2B5EF4-FFF2-40B4-BE49-F238E27FC236}">
                <a16:creationId xmlns:a16="http://schemas.microsoft.com/office/drawing/2014/main" id="{40CD633B-EFCF-4C8B-91F8-EB9E2C7367C9}"/>
              </a:ext>
            </a:extLst>
          </p:cNvPr>
          <p:cNvSpPr/>
          <p:nvPr/>
        </p:nvSpPr>
        <p:spPr>
          <a:xfrm>
            <a:off x="5344804" y="5281143"/>
            <a:ext cx="2633292" cy="652606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 defTabSz="500063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Мерзімі келген педагогтарды аттестаудан және Ұлттық </a:t>
            </a: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біліктілік тестілеуден өткізу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Соединительная линия уступом 9">
            <a:extLst>
              <a:ext uri="{FF2B5EF4-FFF2-40B4-BE49-F238E27FC236}">
                <a16:creationId xmlns:a16="http://schemas.microsoft.com/office/drawing/2014/main" id="{EBAE0FC9-ABFE-4656-8683-14DE092AC051}"/>
              </a:ext>
            </a:extLst>
          </p:cNvPr>
          <p:cNvCxnSpPr/>
          <p:nvPr/>
        </p:nvCxnSpPr>
        <p:spPr>
          <a:xfrm>
            <a:off x="4943478" y="1875236"/>
            <a:ext cx="339725" cy="11072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илиния 29">
            <a:extLst>
              <a:ext uri="{FF2B5EF4-FFF2-40B4-BE49-F238E27FC236}">
                <a16:creationId xmlns:a16="http://schemas.microsoft.com/office/drawing/2014/main" id="{013736CF-E7F7-46EC-A901-7B3F432D04BB}"/>
              </a:ext>
            </a:extLst>
          </p:cNvPr>
          <p:cNvSpPr/>
          <p:nvPr/>
        </p:nvSpPr>
        <p:spPr>
          <a:xfrm>
            <a:off x="5358521" y="1586755"/>
            <a:ext cx="2633292" cy="576386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ru-RU" sz="788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тәлімгерлер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ПЦК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меңгерушілері</a:t>
            </a:r>
            <a:endParaRPr lang="ru-RU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олилиния 33">
            <a:extLst>
              <a:ext uri="{FF2B5EF4-FFF2-40B4-BE49-F238E27FC236}">
                <a16:creationId xmlns:a16="http://schemas.microsoft.com/office/drawing/2014/main" id="{C909A1B2-1362-44C2-AEA8-34D11F2DD77D}"/>
              </a:ext>
            </a:extLst>
          </p:cNvPr>
          <p:cNvSpPr/>
          <p:nvPr/>
        </p:nvSpPr>
        <p:spPr>
          <a:xfrm>
            <a:off x="5344804" y="2194668"/>
            <a:ext cx="2633292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ru-RU" sz="788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Тәжірибелі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педагогтар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ПШМ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жетекшісі</a:t>
            </a:r>
            <a:endParaRPr lang="ru-RU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олилиния 34">
            <a:extLst>
              <a:ext uri="{FF2B5EF4-FFF2-40B4-BE49-F238E27FC236}">
                <a16:creationId xmlns:a16="http://schemas.microsoft.com/office/drawing/2014/main" id="{C8A40F49-FB4E-4A99-A266-8557C95D5F18}"/>
              </a:ext>
            </a:extLst>
          </p:cNvPr>
          <p:cNvSpPr/>
          <p:nvPr/>
        </p:nvSpPr>
        <p:spPr>
          <a:xfrm>
            <a:off x="5334844" y="2691764"/>
            <a:ext cx="2633292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Озат тәжірибелі педагогтар, ОТМ жетекшісі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олилиния 39">
            <a:extLst>
              <a:ext uri="{FF2B5EF4-FFF2-40B4-BE49-F238E27FC236}">
                <a16:creationId xmlns:a16="http://schemas.microsoft.com/office/drawing/2014/main" id="{8C2AE3BB-7306-465A-9C8B-F64EE15D81E9}"/>
              </a:ext>
            </a:extLst>
          </p:cNvPr>
          <p:cNvSpPr/>
          <p:nvPr/>
        </p:nvSpPr>
        <p:spPr>
          <a:xfrm>
            <a:off x="5352419" y="3216835"/>
            <a:ext cx="2633292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Ізденіс пен шығармашылықпен жұмыс істейтін педагогтар, ШТ жетекшісі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олилиния 40">
            <a:extLst>
              <a:ext uri="{FF2B5EF4-FFF2-40B4-BE49-F238E27FC236}">
                <a16:creationId xmlns:a16="http://schemas.microsoft.com/office/drawing/2014/main" id="{87C264F5-A924-46CB-B808-C1493BEA7382}"/>
              </a:ext>
            </a:extLst>
          </p:cNvPr>
          <p:cNvSpPr/>
          <p:nvPr/>
        </p:nvSpPr>
        <p:spPr>
          <a:xfrm>
            <a:off x="5344804" y="3713989"/>
            <a:ext cx="2633292" cy="624745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Ғылыми – зерттеу жұмысымен айналысатын педагогтар, ҒІЖ жетекшісі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олилиния 41">
            <a:extLst>
              <a:ext uri="{FF2B5EF4-FFF2-40B4-BE49-F238E27FC236}">
                <a16:creationId xmlns:a16="http://schemas.microsoft.com/office/drawing/2014/main" id="{DA560B21-3A21-4C87-8DD2-4128E43D82E5}"/>
              </a:ext>
            </a:extLst>
          </p:cNvPr>
          <p:cNvSpPr/>
          <p:nvPr/>
        </p:nvSpPr>
        <p:spPr>
          <a:xfrm>
            <a:off x="5357752" y="4365745"/>
            <a:ext cx="2633292" cy="901321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Оқу жылындағы педагогтар біліктілігін </a:t>
            </a: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арттыру курстарынан және тағылымдамадан  өтетін педагогтар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олилиния 47">
            <a:extLst>
              <a:ext uri="{FF2B5EF4-FFF2-40B4-BE49-F238E27FC236}">
                <a16:creationId xmlns:a16="http://schemas.microsoft.com/office/drawing/2014/main" id="{DEEDB534-799F-4A89-B529-96B7C827D793}"/>
              </a:ext>
            </a:extLst>
          </p:cNvPr>
          <p:cNvSpPr/>
          <p:nvPr/>
        </p:nvSpPr>
        <p:spPr>
          <a:xfrm>
            <a:off x="5364623" y="1071352"/>
            <a:ext cx="2633292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НЫСАНЫ </a:t>
            </a:r>
            <a:endParaRPr lang="ru-RU" sz="1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Соединительная линия уступом 50">
            <a:extLst>
              <a:ext uri="{FF2B5EF4-FFF2-40B4-BE49-F238E27FC236}">
                <a16:creationId xmlns:a16="http://schemas.microsoft.com/office/drawing/2014/main" id="{685A03C5-F31B-4806-8FF5-813C96078B7D}"/>
              </a:ext>
            </a:extLst>
          </p:cNvPr>
          <p:cNvCxnSpPr/>
          <p:nvPr/>
        </p:nvCxnSpPr>
        <p:spPr>
          <a:xfrm>
            <a:off x="5030788" y="1385889"/>
            <a:ext cx="304800" cy="2381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32" name="Прямоугольник 57"/>
          <p:cNvSpPr>
            <a:spLocks noChangeArrowheads="1"/>
          </p:cNvSpPr>
          <p:nvPr/>
        </p:nvSpPr>
        <p:spPr bwMode="auto">
          <a:xfrm>
            <a:off x="1555675" y="2459469"/>
            <a:ext cx="1192212" cy="194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533400">
              <a:spcAft>
                <a:spcPct val="35000"/>
              </a:spcAft>
            </a:pPr>
            <a:r>
              <a:rPr lang="kk-KZ" altLang="ru-RU" sz="1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Инженер – педагогтар-дың құрамы </a:t>
            </a:r>
          </a:p>
          <a:p>
            <a:pPr algn="ctr" defTabSz="533400">
              <a:spcAft>
                <a:spcPct val="35000"/>
              </a:spcAft>
            </a:pPr>
            <a:r>
              <a:rPr lang="kk-KZ" alt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жалпы саны – 70;</a:t>
            </a:r>
          </a:p>
          <a:p>
            <a:pPr algn="ctr" defTabSz="533400">
              <a:spcAft>
                <a:spcPct val="35000"/>
              </a:spcAft>
            </a:pPr>
            <a:r>
              <a:rPr lang="kk-KZ" alt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Оқытушылар – 41;</a:t>
            </a:r>
          </a:p>
          <a:p>
            <a:pPr algn="ctr" defTabSz="533400">
              <a:spcAft>
                <a:spcPct val="35000"/>
              </a:spcAft>
            </a:pPr>
            <a:r>
              <a:rPr lang="kk-KZ" alt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Ө/о шеберлері - 29</a:t>
            </a:r>
            <a:endParaRPr lang="kk-KZ" alt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Двойная стрелка вверх/вниз 59">
            <a:extLst>
              <a:ext uri="{FF2B5EF4-FFF2-40B4-BE49-F238E27FC236}">
                <a16:creationId xmlns:a16="http://schemas.microsoft.com/office/drawing/2014/main" id="{C2AF8320-FBA3-4D61-AFAC-AF86CCC4E5F3}"/>
              </a:ext>
            </a:extLst>
          </p:cNvPr>
          <p:cNvSpPr/>
          <p:nvPr/>
        </p:nvSpPr>
        <p:spPr>
          <a:xfrm>
            <a:off x="2149475" y="2652713"/>
            <a:ext cx="46038" cy="1821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62" name="Полилиния 61">
            <a:extLst>
              <a:ext uri="{FF2B5EF4-FFF2-40B4-BE49-F238E27FC236}">
                <a16:creationId xmlns:a16="http://schemas.microsoft.com/office/drawing/2014/main" id="{B82EE14E-5AE2-4344-9D84-06E4C866FDE0}"/>
              </a:ext>
            </a:extLst>
          </p:cNvPr>
          <p:cNvSpPr/>
          <p:nvPr/>
        </p:nvSpPr>
        <p:spPr>
          <a:xfrm>
            <a:off x="8549495" y="1170073"/>
            <a:ext cx="2033296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35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Мерзімі </a:t>
            </a:r>
            <a:endParaRPr lang="ru-RU" sz="135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Соединительная линия уступом 67">
            <a:extLst>
              <a:ext uri="{FF2B5EF4-FFF2-40B4-BE49-F238E27FC236}">
                <a16:creationId xmlns:a16="http://schemas.microsoft.com/office/drawing/2014/main" id="{D06CA4C8-88D0-4786-A830-7967047730B5}"/>
              </a:ext>
            </a:extLst>
          </p:cNvPr>
          <p:cNvCxnSpPr/>
          <p:nvPr/>
        </p:nvCxnSpPr>
        <p:spPr>
          <a:xfrm>
            <a:off x="8112125" y="1214438"/>
            <a:ext cx="388938" cy="19764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олилиния 68">
            <a:extLst>
              <a:ext uri="{FF2B5EF4-FFF2-40B4-BE49-F238E27FC236}">
                <a16:creationId xmlns:a16="http://schemas.microsoft.com/office/drawing/2014/main" id="{4CB8265F-B81F-430C-A5FA-689F308EE3E2}"/>
              </a:ext>
            </a:extLst>
          </p:cNvPr>
          <p:cNvSpPr/>
          <p:nvPr/>
        </p:nvSpPr>
        <p:spPr>
          <a:xfrm>
            <a:off x="8536074" y="1710418"/>
            <a:ext cx="2033296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және ІІ жартыжылдықта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Соединительная линия уступом 70">
            <a:extLst>
              <a:ext uri="{FF2B5EF4-FFF2-40B4-BE49-F238E27FC236}">
                <a16:creationId xmlns:a16="http://schemas.microsoft.com/office/drawing/2014/main" id="{3FA7335A-ABC1-432B-BAE6-E57059204F32}"/>
              </a:ext>
            </a:extLst>
          </p:cNvPr>
          <p:cNvCxnSpPr/>
          <p:nvPr/>
        </p:nvCxnSpPr>
        <p:spPr>
          <a:xfrm>
            <a:off x="8112126" y="1875237"/>
            <a:ext cx="287338" cy="20835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олилиния 71">
            <a:extLst>
              <a:ext uri="{FF2B5EF4-FFF2-40B4-BE49-F238E27FC236}">
                <a16:creationId xmlns:a16="http://schemas.microsoft.com/office/drawing/2014/main" id="{202054FB-4144-443C-9822-E953BE214B99}"/>
              </a:ext>
            </a:extLst>
          </p:cNvPr>
          <p:cNvSpPr/>
          <p:nvPr/>
        </p:nvSpPr>
        <p:spPr>
          <a:xfrm>
            <a:off x="8536074" y="2259546"/>
            <a:ext cx="2033296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және ІІ жартыжылдықта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олилиния 72">
            <a:extLst>
              <a:ext uri="{FF2B5EF4-FFF2-40B4-BE49-F238E27FC236}">
                <a16:creationId xmlns:a16="http://schemas.microsoft.com/office/drawing/2014/main" id="{4CA17359-70BE-4725-A117-7373CB6839A5}"/>
              </a:ext>
            </a:extLst>
          </p:cNvPr>
          <p:cNvSpPr/>
          <p:nvPr/>
        </p:nvSpPr>
        <p:spPr>
          <a:xfrm>
            <a:off x="8526972" y="2843624"/>
            <a:ext cx="2033296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және ІІ жартыжылдықта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олилиния 73">
            <a:extLst>
              <a:ext uri="{FF2B5EF4-FFF2-40B4-BE49-F238E27FC236}">
                <a16:creationId xmlns:a16="http://schemas.microsoft.com/office/drawing/2014/main" id="{CA151EA5-ACD1-4847-B37B-42905057A0F6}"/>
              </a:ext>
            </a:extLst>
          </p:cNvPr>
          <p:cNvSpPr/>
          <p:nvPr/>
        </p:nvSpPr>
        <p:spPr>
          <a:xfrm>
            <a:off x="8526972" y="3389569"/>
            <a:ext cx="2033296" cy="595112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endParaRPr lang="kk-KZ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және ІІ жартыжылдықта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F8467732-43D7-4483-A328-0633FD6A08FC}"/>
              </a:ext>
            </a:extLst>
          </p:cNvPr>
          <p:cNvCxnSpPr/>
          <p:nvPr/>
        </p:nvCxnSpPr>
        <p:spPr>
          <a:xfrm flipV="1">
            <a:off x="4886328" y="2437213"/>
            <a:ext cx="396875" cy="307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242BAD64-6ACE-447D-9812-CC5FE2557D8A}"/>
              </a:ext>
            </a:extLst>
          </p:cNvPr>
          <p:cNvCxnSpPr/>
          <p:nvPr/>
        </p:nvCxnSpPr>
        <p:spPr>
          <a:xfrm flipV="1">
            <a:off x="4943478" y="2943226"/>
            <a:ext cx="322263" cy="273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FE5806BE-BA8B-4362-8907-CB8F13F13EC7}"/>
              </a:ext>
            </a:extLst>
          </p:cNvPr>
          <p:cNvCxnSpPr/>
          <p:nvPr/>
        </p:nvCxnSpPr>
        <p:spPr>
          <a:xfrm flipV="1">
            <a:off x="4943478" y="3504011"/>
            <a:ext cx="322263" cy="254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id="{7D831582-359D-48B7-9BB4-3A6FC235F9E3}"/>
              </a:ext>
            </a:extLst>
          </p:cNvPr>
          <p:cNvCxnSpPr/>
          <p:nvPr/>
        </p:nvCxnSpPr>
        <p:spPr>
          <a:xfrm flipV="1">
            <a:off x="4886328" y="4114801"/>
            <a:ext cx="379413" cy="292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Соединительная линия уступом 91">
            <a:extLst>
              <a:ext uri="{FF2B5EF4-FFF2-40B4-BE49-F238E27FC236}">
                <a16:creationId xmlns:a16="http://schemas.microsoft.com/office/drawing/2014/main" id="{B7BA10D5-5188-4104-B223-CD88EB297C28}"/>
              </a:ext>
            </a:extLst>
          </p:cNvPr>
          <p:cNvCxnSpPr/>
          <p:nvPr/>
        </p:nvCxnSpPr>
        <p:spPr>
          <a:xfrm>
            <a:off x="4886328" y="4816080"/>
            <a:ext cx="303213" cy="20240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>
            <a:extLst>
              <a:ext uri="{FF2B5EF4-FFF2-40B4-BE49-F238E27FC236}">
                <a16:creationId xmlns:a16="http://schemas.microsoft.com/office/drawing/2014/main" id="{77638E7C-8A1C-4FA9-9013-DEEFCD2FC801}"/>
              </a:ext>
            </a:extLst>
          </p:cNvPr>
          <p:cNvCxnSpPr/>
          <p:nvPr/>
        </p:nvCxnSpPr>
        <p:spPr>
          <a:xfrm>
            <a:off x="4943478" y="5481637"/>
            <a:ext cx="322263" cy="1666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Соединительная линия уступом 96">
            <a:extLst>
              <a:ext uri="{FF2B5EF4-FFF2-40B4-BE49-F238E27FC236}">
                <a16:creationId xmlns:a16="http://schemas.microsoft.com/office/drawing/2014/main" id="{463E7437-666E-4593-BEA7-10EC15B770B8}"/>
              </a:ext>
            </a:extLst>
          </p:cNvPr>
          <p:cNvCxnSpPr/>
          <p:nvPr/>
        </p:nvCxnSpPr>
        <p:spPr>
          <a:xfrm>
            <a:off x="8193091" y="2344343"/>
            <a:ext cx="288925" cy="20835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ная линия уступом 97">
            <a:extLst>
              <a:ext uri="{FF2B5EF4-FFF2-40B4-BE49-F238E27FC236}">
                <a16:creationId xmlns:a16="http://schemas.microsoft.com/office/drawing/2014/main" id="{5261DEA7-F938-4BD9-A8AE-231845740E7C}"/>
              </a:ext>
            </a:extLst>
          </p:cNvPr>
          <p:cNvCxnSpPr/>
          <p:nvPr/>
        </p:nvCxnSpPr>
        <p:spPr>
          <a:xfrm>
            <a:off x="8193091" y="2871789"/>
            <a:ext cx="288925" cy="2083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>
            <a:extLst>
              <a:ext uri="{FF2B5EF4-FFF2-40B4-BE49-F238E27FC236}">
                <a16:creationId xmlns:a16="http://schemas.microsoft.com/office/drawing/2014/main" id="{D4373367-AB3B-439B-AD23-E720BB43369F}"/>
              </a:ext>
            </a:extLst>
          </p:cNvPr>
          <p:cNvCxnSpPr/>
          <p:nvPr/>
        </p:nvCxnSpPr>
        <p:spPr>
          <a:xfrm>
            <a:off x="8112126" y="3361135"/>
            <a:ext cx="287338" cy="270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олилиния 100">
            <a:extLst>
              <a:ext uri="{FF2B5EF4-FFF2-40B4-BE49-F238E27FC236}">
                <a16:creationId xmlns:a16="http://schemas.microsoft.com/office/drawing/2014/main" id="{6E222A44-39BF-44DC-8FE2-651F3CBD2360}"/>
              </a:ext>
            </a:extLst>
          </p:cNvPr>
          <p:cNvSpPr/>
          <p:nvPr/>
        </p:nvSpPr>
        <p:spPr>
          <a:xfrm>
            <a:off x="8536074" y="4082194"/>
            <a:ext cx="2033296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endParaRPr lang="kk-KZ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және ІІ жартыжылдықта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788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Прямая со стрелкой 102">
            <a:extLst>
              <a:ext uri="{FF2B5EF4-FFF2-40B4-BE49-F238E27FC236}">
                <a16:creationId xmlns:a16="http://schemas.microsoft.com/office/drawing/2014/main" id="{7C7CB6EB-AA8A-43A9-B155-995E9FC58B8C}"/>
              </a:ext>
            </a:extLst>
          </p:cNvPr>
          <p:cNvCxnSpPr/>
          <p:nvPr/>
        </p:nvCxnSpPr>
        <p:spPr>
          <a:xfrm>
            <a:off x="8112126" y="3985024"/>
            <a:ext cx="287338" cy="241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олилиния 103">
            <a:extLst>
              <a:ext uri="{FF2B5EF4-FFF2-40B4-BE49-F238E27FC236}">
                <a16:creationId xmlns:a16="http://schemas.microsoft.com/office/drawing/2014/main" id="{645D3EE8-AA72-4ED0-8687-EEA769530027}"/>
              </a:ext>
            </a:extLst>
          </p:cNvPr>
          <p:cNvSpPr/>
          <p:nvPr/>
        </p:nvSpPr>
        <p:spPr>
          <a:xfrm>
            <a:off x="8536074" y="4629128"/>
            <a:ext cx="2033296" cy="626566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endParaRPr lang="kk-KZ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және ІІ жартыжылдықта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788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олилиния 104">
            <a:extLst>
              <a:ext uri="{FF2B5EF4-FFF2-40B4-BE49-F238E27FC236}">
                <a16:creationId xmlns:a16="http://schemas.microsoft.com/office/drawing/2014/main" id="{CB59CCDB-5CBB-40AA-B80E-4547B6C99016}"/>
              </a:ext>
            </a:extLst>
          </p:cNvPr>
          <p:cNvSpPr/>
          <p:nvPr/>
        </p:nvSpPr>
        <p:spPr>
          <a:xfrm>
            <a:off x="8517024" y="5344627"/>
            <a:ext cx="2033296" cy="484250"/>
          </a:xfrm>
          <a:custGeom>
            <a:avLst/>
            <a:gdLst>
              <a:gd name="connsiteX0" fmla="*/ 0 w 3066456"/>
              <a:gd name="connsiteY0" fmla="*/ 0 h 934895"/>
              <a:gd name="connsiteX1" fmla="*/ 3066456 w 3066456"/>
              <a:gd name="connsiteY1" fmla="*/ 0 h 934895"/>
              <a:gd name="connsiteX2" fmla="*/ 3066456 w 3066456"/>
              <a:gd name="connsiteY2" fmla="*/ 934895 h 934895"/>
              <a:gd name="connsiteX3" fmla="*/ 0 w 3066456"/>
              <a:gd name="connsiteY3" fmla="*/ 934895 h 934895"/>
              <a:gd name="connsiteX4" fmla="*/ 0 w 3066456"/>
              <a:gd name="connsiteY4" fmla="*/ 0 h 93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6456" h="934895">
                <a:moveTo>
                  <a:pt x="0" y="0"/>
                </a:moveTo>
                <a:lnTo>
                  <a:pt x="3066456" y="0"/>
                </a:lnTo>
                <a:lnTo>
                  <a:pt x="3066456" y="934895"/>
                </a:lnTo>
                <a:lnTo>
                  <a:pt x="0" y="93489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144" tIns="7144" rIns="7144" bIns="7144" spcCol="1270" anchor="ctr"/>
          <a:lstStyle/>
          <a:p>
            <a:pPr algn="ctr">
              <a:defRPr/>
            </a:pPr>
            <a:endParaRPr lang="kk-KZ" sz="788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Қыркүйек, қаңтар, мамыр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7" name="Прямая со стрелкой 106">
            <a:extLst>
              <a:ext uri="{FF2B5EF4-FFF2-40B4-BE49-F238E27FC236}">
                <a16:creationId xmlns:a16="http://schemas.microsoft.com/office/drawing/2014/main" id="{4BB2B9C1-C2B6-4680-ADB0-76E85AFDA388}"/>
              </a:ext>
            </a:extLst>
          </p:cNvPr>
          <p:cNvCxnSpPr/>
          <p:nvPr/>
        </p:nvCxnSpPr>
        <p:spPr>
          <a:xfrm>
            <a:off x="8112126" y="4847035"/>
            <a:ext cx="2873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>
            <a:extLst>
              <a:ext uri="{FF2B5EF4-FFF2-40B4-BE49-F238E27FC236}">
                <a16:creationId xmlns:a16="http://schemas.microsoft.com/office/drawing/2014/main" id="{30198858-1D2C-4825-B616-505415489674}"/>
              </a:ext>
            </a:extLst>
          </p:cNvPr>
          <p:cNvCxnSpPr/>
          <p:nvPr/>
        </p:nvCxnSpPr>
        <p:spPr>
          <a:xfrm>
            <a:off x="8112126" y="5607844"/>
            <a:ext cx="2873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30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 ҚОЙЫП, </a:t>
            </a:r>
            <a:r>
              <a:rPr lang="kk-KZ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ТЫҢДАҒАНДАРЫҢЫЗҒА</a:t>
            </a:r>
            <a: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РАХМЕТ!!!</a:t>
            </a:r>
            <a:endParaRPr lang="ru-RU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20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148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    2023 – 2024 ОҚУ ЖЫЛЫНДАҒЫ КОЛЛЕДЖДІҢ ӘДІСТЕМЕЛІК ЖҰМЫСЫНЫҢ  SWOT ТАЛДАУЫ   Колледж әдіскері: Г.О. Жакупбекова    </vt:lpstr>
      <vt:lpstr>         Күшті жақтары:  - «Жас маман» жобасының негізінде 1 мамандық бойынша «Дәнекерлеу ісі»  колледждің материалдық-техникалық базасы заманауи құрылғылармен жабдықталынған;  - Жаратылыстану-математика және әлеуметтік – гуманитарлық пәндер циклдік комиссиясы онкүндігінің  колледжаралық, қалалық және облыс деңгейінде ашылып, өтуі;  - Курстан өткен оқытушылардың курстан кейінгі есептерін беруі: Иманжанов А.Е.,жас мамандар: Сағынбекова Ж.М., Илиев Р.Р., Бекежанов М.Ә;   - Біліктілікті арттыру курстарынан  оқытушылар мен өндірістік оқыту шеберлерінің өтуі;  - Жұмыс берушілер және қалалық мектеп әкімшіліктермен тығыз байланыста жұмыс істеуі, жаңа серіктестермен меморандумға қол қоюуы.    </vt:lpstr>
      <vt:lpstr>          Мүмкіндіктері:   - «КИПиА» мамандығы бойынша арнайы пән кабинетінің жаңа құралдармен жабдықталуы;  - педагогтердің аттестаттаудан өтуі кезінде шығармашылық есептерін беруі;  - жас мамандар: Илиев Р.Р., Сағынбекова Ж.М., Абдыр А.С., сандық білім беру ресурстарын  тәжірибеде тиімді пайдаланғаны (платформа, арнайы бағдарламалар);           - Демо. емтихандарды  колледж   тәжірибесінде қолданғаны.      </vt:lpstr>
      <vt:lpstr>             Әлсіз жақтары: - Колледж оқытушылары мен өндірістік оқыту шеберлерінің І жартыжылдықта ашық сабақтар беруі, оның видеоға түсірілмегені;  - курстан өткен арнайы пән оқытушылары мен өндірістік оқыту шеберлерінің курстан өткен инновациялық технологиялары мен ІТ- бағдарламаларын сабақтарына енгізбеуі, тәжірибелерінде пайдаланбауы және өзара тәжірибе алмаспауы;  - Оқыту семинарындағы айтылған құжаттарды рәсімдеуде оқытушылар мен өндірістік оқыту шеберлерінің жоспарлау құжаттарын бес ай кешіктіріп бекітуге ұсынулары;  - «Орта білім мазмұнын жаңарту шеңберінде  білім беру» бағдарламаларынан алған білімнің тәжірибеде қарқынды іске асырылмауы (ЖББ пәндерінің оқытушылары); - Колледждің тәжірибе тарату, «Жас маман» мектебі, «Педагогикалық шеберлік» мектебі, «Озық тәжірибе» мектебі, «Шығармашылық топ т.с.с.   жұмыстарының қарқынды жүргізілмеуі. </vt:lpstr>
      <vt:lpstr>  Қауіп-қатерлер: </vt:lpstr>
      <vt:lpstr>Презентация PowerPoint</vt:lpstr>
      <vt:lpstr>     НАЗАР ҚОЙЫП, ТЫҢДАҒАНДАРЫҢЫЗҒА РАХМЕТ!!!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– 2021 ОҚУ ЖЫЛЫНЫҢ І ЖАРТЫЛДЫҒЫНДАҒЫ КОЛЛЕДЖДІҢ ӘДІСТЕМЕЛІК ЖҰМЫСЫНЫҢ  SWOT ТАЛДАУЫ </dc:title>
  <dc:creator>Metodist</dc:creator>
  <cp:lastModifiedBy>User</cp:lastModifiedBy>
  <cp:revision>60</cp:revision>
  <cp:lastPrinted>2023-01-16T04:23:06Z</cp:lastPrinted>
  <dcterms:created xsi:type="dcterms:W3CDTF">2021-01-26T04:39:20Z</dcterms:created>
  <dcterms:modified xsi:type="dcterms:W3CDTF">2024-06-26T11:22:08Z</dcterms:modified>
</cp:coreProperties>
</file>