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4" r:id="rId9"/>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234" y="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7EAF463A-BC7C-46EE-9F1E-7F377CCA4891}" type="datetimeFigureOut">
              <a:rPr lang="en-US" smtClean="0"/>
              <a:pPr/>
              <a:t>10/9/2024</a:t>
            </a:fld>
            <a:endParaRPr lang="en-US"/>
          </a:p>
        </p:txBody>
      </p:sp>
      <p:sp>
        <p:nvSpPr>
          <p:cNvPr id="19" name="Нижний колонтитул 18"/>
          <p:cNvSpPr>
            <a:spLocks noGrp="1"/>
          </p:cNvSpPr>
          <p:nvPr>
            <p:ph type="ftr" sz="quarter" idx="11"/>
          </p:nvPr>
        </p:nvSpPr>
        <p:spPr/>
        <p:txBody>
          <a:bodyPr/>
          <a:lstStyle/>
          <a:p>
            <a:endParaRPr lang="en-US"/>
          </a:p>
        </p:txBody>
      </p:sp>
      <p:sp>
        <p:nvSpPr>
          <p:cNvPr id="27" name="Номер слайда 26"/>
          <p:cNvSpPr>
            <a:spLocks noGrp="1"/>
          </p:cNvSpPr>
          <p:nvPr>
            <p:ph type="sldNum" sz="quarter" idx="12"/>
          </p:nvPr>
        </p:nvSpPr>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10/9/2024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10/9/2024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10/9/2024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EAF463A-BC7C-46EE-9F1E-7F377CCA4891}" type="datetimeFigureOut">
              <a:rPr lang="en-US" smtClean="0"/>
              <a:pPr/>
              <a:t>10/9/2024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10/9/2024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10/9/2024</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EAF463A-BC7C-46EE-9F1E-7F377CCA4891}" type="datetimeFigureOut">
              <a:rPr lang="en-US" smtClean="0"/>
              <a:pPr/>
              <a:t>10/9/2024</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10/9/2024</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10/9/2024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pPr/>
              <a:t>10/9/2024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a:xfrm>
            <a:off x="8077200" y="6356350"/>
            <a:ext cx="609600" cy="365125"/>
          </a:xfrm>
        </p:spPr>
        <p:txBody>
          <a:bodyPr/>
          <a:lstStyle/>
          <a:p>
            <a:fld id="{A483448D-3A78-4528-A469-B745A65DA480}" type="slidenum">
              <a:rPr lang="en-US" smtClean="0"/>
              <a:pPr/>
              <a:t>‹#›</a:t>
            </a:fld>
            <a:endParaRPr lang="en-US"/>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EAF463A-BC7C-46EE-9F1E-7F377CCA4891}" type="datetimeFigureOut">
              <a:rPr lang="en-US" smtClean="0"/>
              <a:pPr/>
              <a:t>10/9/2024</a:t>
            </a:fld>
            <a:endParaRPr lang="en-US"/>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483448D-3A78-4528-A469-B745A65DA480}" type="slidenum">
              <a:rPr lang="en-US" smtClean="0"/>
              <a:pPr/>
              <a:t>‹#›</a:t>
            </a:fld>
            <a:endParaRPr lang="en-US"/>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pn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22.jpeg"/><Relationship Id="rId7" Type="http://schemas.openxmlformats.org/officeDocument/2006/relationships/image" Target="../media/image26.jpeg"/><Relationship Id="rId2" Type="http://schemas.openxmlformats.org/officeDocument/2006/relationships/image" Target="../media/image21.jpeg"/><Relationship Id="rId1" Type="http://schemas.openxmlformats.org/officeDocument/2006/relationships/slideLayout" Target="../slideLayouts/slideLayout2.xml"/><Relationship Id="rId6" Type="http://schemas.openxmlformats.org/officeDocument/2006/relationships/image" Target="../media/image25.jpeg"/><Relationship Id="rId5" Type="http://schemas.openxmlformats.org/officeDocument/2006/relationships/image" Target="../media/image24.jpeg"/><Relationship Id="rId4" Type="http://schemas.openxmlformats.org/officeDocument/2006/relationships/image" Target="../media/image23.jpeg"/></Relationships>
</file>

<file path=ppt/slides/_rels/slide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jpeg"/><Relationship Id="rId1" Type="http://schemas.openxmlformats.org/officeDocument/2006/relationships/slideLayout" Target="../slideLayouts/slideLayout2.xml"/><Relationship Id="rId6" Type="http://schemas.openxmlformats.org/officeDocument/2006/relationships/image" Target="../media/image31.jpeg"/><Relationship Id="rId5" Type="http://schemas.openxmlformats.org/officeDocument/2006/relationships/image" Target="../media/image30.jpeg"/><Relationship Id="rId4" Type="http://schemas.openxmlformats.org/officeDocument/2006/relationships/image" Target="../media/image29.png"/></Relationships>
</file>

<file path=ppt/slides/_rels/slide7.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tint val="80000"/>
                <a:satMod val="400000"/>
              </a:schemeClr>
            </a:gs>
            <a:gs pos="100000">
              <a:schemeClr val="accent2"/>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62000" y="5715000"/>
            <a:ext cx="7778496" cy="838200"/>
          </a:xfrm>
        </p:spPr>
        <p:txBody>
          <a:bodyPr>
            <a:normAutofit/>
          </a:bodyPr>
          <a:lstStyle/>
          <a:p>
            <a:r>
              <a:rPr lang="kk-KZ" dirty="0" smtClean="0"/>
              <a:t>Д.Күлбеков</a:t>
            </a:r>
            <a:endParaRPr lang="ru-RU" dirty="0"/>
          </a:p>
        </p:txBody>
      </p:sp>
      <p:sp>
        <p:nvSpPr>
          <p:cNvPr id="4" name="Заголовок 1"/>
          <p:cNvSpPr txBox="1">
            <a:spLocks/>
          </p:cNvSpPr>
          <p:nvPr/>
        </p:nvSpPr>
        <p:spPr>
          <a:xfrm>
            <a:off x="228600" y="4191000"/>
            <a:ext cx="9067800" cy="1219200"/>
          </a:xfrm>
          <a:prstGeom prst="rect">
            <a:avLst/>
          </a:prstGeom>
          <a:ln>
            <a:noFill/>
          </a:ln>
        </p:spPr>
        <p:txBody>
          <a:bodyPr vert="horz" lIns="0" tIns="0" rIns="18288" bIns="0" anchor="b">
            <a:normAutofit fontScale="97500"/>
          </a:bodyPr>
          <a:lstStyle/>
          <a:p>
            <a:pPr algn="ctr"/>
            <a:r>
              <a:rPr lang="kk-KZ" sz="3600" b="1" dirty="0" smtClean="0">
                <a:ln w="9525">
                  <a:solidFill>
                    <a:schemeClr val="bg1"/>
                  </a:solidFill>
                  <a:prstDash val="solid"/>
                </a:ln>
                <a:effectLst>
                  <a:outerShdw blurRad="12700" dist="38100" dir="2700000" algn="tl" rotWithShape="0">
                    <a:schemeClr val="bg1">
                      <a:lumMod val="50000"/>
                    </a:schemeClr>
                  </a:outerShdw>
                </a:effectLst>
                <a:latin typeface="Times New Roman" pitchFamily="18" charset="0"/>
                <a:cs typeface="Times New Roman" pitchFamily="18" charset="0"/>
              </a:rPr>
              <a:t>ЦИФРЛЫҚ БІЛІМ БЕРУ-ЗАМАНАУИ ОҚЫТУДЫҢ КІЛТІ.</a:t>
            </a:r>
            <a:endParaRPr lang="ru-RU" sz="3600" b="1" dirty="0">
              <a:ln w="9525">
                <a:solidFill>
                  <a:schemeClr val="bg1"/>
                </a:solidFill>
                <a:prstDash val="solid"/>
              </a:ln>
              <a:effectLst>
                <a:outerShdw blurRad="12700" dist="38100" dir="2700000" algn="tl" rotWithShape="0">
                  <a:schemeClr val="bg1">
                    <a:lumMod val="50000"/>
                  </a:schemeClr>
                </a:outerShdw>
              </a:effectLst>
              <a:latin typeface="Times New Roman" pitchFamily="18" charset="0"/>
              <a:cs typeface="Times New Roman" pitchFamily="18" charset="0"/>
            </a:endParaRPr>
          </a:p>
        </p:txBody>
      </p:sp>
    </p:spTree>
  </p:cSld>
  <p:clrMapOvr>
    <a:masterClrMapping/>
  </p:clrMapOvr>
  <p:transition spd="med">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ак.jpg"/>
          <p:cNvPicPr>
            <a:picLocks noChangeAspect="1"/>
          </p:cNvPicPr>
          <p:nvPr/>
        </p:nvPicPr>
        <p:blipFill>
          <a:blip r:embed="rId2"/>
          <a:stretch>
            <a:fillRect/>
          </a:stretch>
        </p:blipFill>
        <p:spPr>
          <a:xfrm>
            <a:off x="2514600" y="4114800"/>
            <a:ext cx="4179679" cy="2539736"/>
          </a:xfrm>
          <a:prstGeom prst="rect">
            <a:avLst/>
          </a:prstGeom>
        </p:spPr>
      </p:pic>
      <p:sp>
        <p:nvSpPr>
          <p:cNvPr id="2" name="Заголовок 1"/>
          <p:cNvSpPr>
            <a:spLocks noGrp="1"/>
          </p:cNvSpPr>
          <p:nvPr>
            <p:ph type="title"/>
          </p:nvPr>
        </p:nvSpPr>
        <p:spPr/>
        <p:txBody>
          <a:bodyPr>
            <a:normAutofit fontScale="90000"/>
          </a:bodyPr>
          <a:lstStyle/>
          <a:p>
            <a:pPr algn="ctr"/>
            <a:r>
              <a:rPr lang="kk-KZ" dirty="0" smtClean="0">
                <a:solidFill>
                  <a:schemeClr val="bg2">
                    <a:lumMod val="10000"/>
                  </a:schemeClr>
                </a:solidFill>
                <a:latin typeface="Times New Roman" pitchFamily="18" charset="0"/>
                <a:cs typeface="Times New Roman" pitchFamily="18" charset="0"/>
              </a:rPr>
              <a:t>ХХІ ғасыр – ақпараттандыру ғасыры</a:t>
            </a:r>
            <a:endParaRPr lang="ru-RU" dirty="0">
              <a:solidFill>
                <a:schemeClr val="bg2">
                  <a:lumMod val="10000"/>
                </a:schemeClr>
              </a:solidFill>
              <a:latin typeface="Times New Roman" pitchFamily="18" charset="0"/>
              <a:cs typeface="Times New Roman" pitchFamily="18" charset="0"/>
            </a:endParaRPr>
          </a:p>
        </p:txBody>
      </p:sp>
      <p:sp>
        <p:nvSpPr>
          <p:cNvPr id="1028" name="AutoShape 4" descr="Ақпараттандыру және білім беруді цифрлық трансформациялау"/>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Содержимое 7"/>
          <p:cNvSpPr>
            <a:spLocks noGrp="1"/>
          </p:cNvSpPr>
          <p:nvPr>
            <p:ph idx="1"/>
          </p:nvPr>
        </p:nvSpPr>
        <p:spPr>
          <a:xfrm>
            <a:off x="304800" y="1935480"/>
            <a:ext cx="8382000" cy="3398520"/>
          </a:xfrm>
        </p:spPr>
        <p:txBody>
          <a:bodyPr>
            <a:normAutofit/>
          </a:bodyPr>
          <a:lstStyle/>
          <a:p>
            <a:pPr algn="just"/>
            <a:r>
              <a:rPr lang="kk-KZ" dirty="0" smtClean="0"/>
              <a:t>Ақпараттандыру технологиясы дамыған заманда мемлекетіміздің болашағы – жас ұрпаққа заман талабына сай білім беріп, жан-жақты дамуына ықпал ету оқытушыдан шығармашылық ізденісті, үлкен сұранысты талап етеді. </a:t>
            </a:r>
          </a:p>
          <a:p>
            <a:endParaRPr lang="ru-RU" dirty="0" smtClean="0"/>
          </a:p>
          <a:p>
            <a:endParaRPr lang="ru-RU" dirty="0"/>
          </a:p>
        </p:txBody>
      </p:sp>
    </p:spTree>
  </p:cSld>
  <p:clrMapOvr>
    <a:masterClrMapping/>
  </p:clrMapOvr>
  <p:transition spd="med">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0"/>
            <a:ext cx="8229600" cy="1143000"/>
          </a:xfrm>
        </p:spPr>
        <p:txBody>
          <a:bodyPr/>
          <a:lstStyle/>
          <a:p>
            <a:pPr algn="ctr"/>
            <a:r>
              <a:rPr lang="ru-RU" dirty="0" err="1" smtClean="0"/>
              <a:t>Онлайн</a:t>
            </a:r>
            <a:r>
              <a:rPr lang="ru-RU" dirty="0" smtClean="0"/>
              <a:t> </a:t>
            </a:r>
            <a:r>
              <a:rPr lang="ru-RU" dirty="0" err="1" smtClean="0"/>
              <a:t>платформалар</a:t>
            </a:r>
            <a:endParaRPr lang="ru-RU" dirty="0"/>
          </a:p>
        </p:txBody>
      </p:sp>
      <p:pic>
        <p:nvPicPr>
          <p:cNvPr id="15362" name="Picture 2"/>
          <p:cNvPicPr>
            <a:picLocks noGrp="1" noChangeAspect="1" noChangeArrowheads="1"/>
          </p:cNvPicPr>
          <p:nvPr>
            <p:ph idx="1"/>
          </p:nvPr>
        </p:nvPicPr>
        <p:blipFill>
          <a:blip r:embed="rId2"/>
          <a:srcRect/>
          <a:stretch>
            <a:fillRect/>
          </a:stretch>
        </p:blipFill>
        <p:spPr bwMode="auto">
          <a:xfrm>
            <a:off x="228600" y="1219200"/>
            <a:ext cx="1905000" cy="1741714"/>
          </a:xfrm>
          <a:prstGeom prst="rect">
            <a:avLst/>
          </a:prstGeom>
          <a:noFill/>
          <a:ln w="9525">
            <a:noFill/>
            <a:miter lim="800000"/>
            <a:headEnd/>
            <a:tailEnd/>
          </a:ln>
          <a:effectLst/>
        </p:spPr>
      </p:pic>
      <p:pic>
        <p:nvPicPr>
          <p:cNvPr id="5" name="Рисунок 4" descr="тимс.png"/>
          <p:cNvPicPr>
            <a:picLocks noChangeAspect="1"/>
          </p:cNvPicPr>
          <p:nvPr/>
        </p:nvPicPr>
        <p:blipFill>
          <a:blip r:embed="rId3"/>
          <a:stretch>
            <a:fillRect/>
          </a:stretch>
        </p:blipFill>
        <p:spPr>
          <a:xfrm>
            <a:off x="2286000" y="1143000"/>
            <a:ext cx="2278380" cy="1280160"/>
          </a:xfrm>
          <a:prstGeom prst="rect">
            <a:avLst/>
          </a:prstGeom>
        </p:spPr>
      </p:pic>
      <p:pic>
        <p:nvPicPr>
          <p:cNvPr id="6" name="Рисунок 5" descr="класрум.png"/>
          <p:cNvPicPr>
            <a:picLocks noChangeAspect="1"/>
          </p:cNvPicPr>
          <p:nvPr/>
        </p:nvPicPr>
        <p:blipFill>
          <a:blip r:embed="rId4"/>
          <a:stretch>
            <a:fillRect/>
          </a:stretch>
        </p:blipFill>
        <p:spPr>
          <a:xfrm>
            <a:off x="4648200" y="1143000"/>
            <a:ext cx="1943100" cy="1508760"/>
          </a:xfrm>
          <a:prstGeom prst="rect">
            <a:avLst/>
          </a:prstGeom>
        </p:spPr>
      </p:pic>
      <p:pic>
        <p:nvPicPr>
          <p:cNvPr id="7" name="Рисунок 6" descr="лэнд.jpg"/>
          <p:cNvPicPr>
            <a:picLocks noChangeAspect="1"/>
          </p:cNvPicPr>
          <p:nvPr/>
        </p:nvPicPr>
        <p:blipFill>
          <a:blip r:embed="rId5"/>
          <a:stretch>
            <a:fillRect/>
          </a:stretch>
        </p:blipFill>
        <p:spPr>
          <a:xfrm>
            <a:off x="6858000" y="1066800"/>
            <a:ext cx="2133600" cy="2197608"/>
          </a:xfrm>
          <a:prstGeom prst="rect">
            <a:avLst/>
          </a:prstGeom>
        </p:spPr>
      </p:pic>
      <p:pic>
        <p:nvPicPr>
          <p:cNvPr id="8" name="Рисунок 7" descr="леарнинг.jpg"/>
          <p:cNvPicPr>
            <a:picLocks noChangeAspect="1"/>
          </p:cNvPicPr>
          <p:nvPr/>
        </p:nvPicPr>
        <p:blipFill>
          <a:blip r:embed="rId6"/>
          <a:stretch>
            <a:fillRect/>
          </a:stretch>
        </p:blipFill>
        <p:spPr>
          <a:xfrm>
            <a:off x="152400" y="3352800"/>
            <a:ext cx="2225548" cy="990600"/>
          </a:xfrm>
          <a:prstGeom prst="rect">
            <a:avLst/>
          </a:prstGeom>
        </p:spPr>
      </p:pic>
      <p:pic>
        <p:nvPicPr>
          <p:cNvPr id="9" name="Рисунок 8" descr="квизис.png"/>
          <p:cNvPicPr>
            <a:picLocks noChangeAspect="1"/>
          </p:cNvPicPr>
          <p:nvPr/>
        </p:nvPicPr>
        <p:blipFill>
          <a:blip r:embed="rId7"/>
          <a:stretch>
            <a:fillRect/>
          </a:stretch>
        </p:blipFill>
        <p:spPr>
          <a:xfrm>
            <a:off x="2438400" y="3200400"/>
            <a:ext cx="2184806" cy="1066800"/>
          </a:xfrm>
          <a:prstGeom prst="rect">
            <a:avLst/>
          </a:prstGeom>
        </p:spPr>
      </p:pic>
      <p:pic>
        <p:nvPicPr>
          <p:cNvPr id="10" name="Рисунок 9" descr="вордвол.png"/>
          <p:cNvPicPr>
            <a:picLocks noChangeAspect="1"/>
          </p:cNvPicPr>
          <p:nvPr/>
        </p:nvPicPr>
        <p:blipFill>
          <a:blip r:embed="rId8"/>
          <a:stretch>
            <a:fillRect/>
          </a:stretch>
        </p:blipFill>
        <p:spPr>
          <a:xfrm>
            <a:off x="4724400" y="3505200"/>
            <a:ext cx="2067485" cy="762000"/>
          </a:xfrm>
          <a:prstGeom prst="rect">
            <a:avLst/>
          </a:prstGeom>
        </p:spPr>
      </p:pic>
      <p:pic>
        <p:nvPicPr>
          <p:cNvPr id="15363" name="Picture 3"/>
          <p:cNvPicPr>
            <a:picLocks noChangeAspect="1" noChangeArrowheads="1"/>
          </p:cNvPicPr>
          <p:nvPr/>
        </p:nvPicPr>
        <p:blipFill>
          <a:blip r:embed="rId9"/>
          <a:srcRect/>
          <a:stretch>
            <a:fillRect/>
          </a:stretch>
        </p:blipFill>
        <p:spPr bwMode="auto">
          <a:xfrm>
            <a:off x="152401" y="4648201"/>
            <a:ext cx="2209799" cy="1259974"/>
          </a:xfrm>
          <a:prstGeom prst="rect">
            <a:avLst/>
          </a:prstGeom>
          <a:noFill/>
          <a:ln w="9525">
            <a:noFill/>
            <a:miter lim="800000"/>
            <a:headEnd/>
            <a:tailEnd/>
          </a:ln>
          <a:effectLst/>
        </p:spPr>
      </p:pic>
      <p:pic>
        <p:nvPicPr>
          <p:cNvPr id="15365" name="Picture 5" descr="Cool Tools: H5P - The FREE Interactive Content Authoring Tool | Monarch  Media, Inc. Santa Cruz, CA"/>
          <p:cNvPicPr>
            <a:picLocks noChangeAspect="1" noChangeArrowheads="1"/>
          </p:cNvPicPr>
          <p:nvPr/>
        </p:nvPicPr>
        <p:blipFill>
          <a:blip r:embed="rId10" cstate="print"/>
          <a:srcRect/>
          <a:stretch>
            <a:fillRect/>
          </a:stretch>
        </p:blipFill>
        <p:spPr bwMode="auto">
          <a:xfrm>
            <a:off x="2590800" y="4572000"/>
            <a:ext cx="1981200" cy="1321277"/>
          </a:xfrm>
          <a:prstGeom prst="rect">
            <a:avLst/>
          </a:prstGeom>
          <a:noFill/>
        </p:spPr>
      </p:pic>
      <p:pic>
        <p:nvPicPr>
          <p:cNvPr id="15366" name="Picture 6"/>
          <p:cNvPicPr>
            <a:picLocks noChangeAspect="1" noChangeArrowheads="1"/>
          </p:cNvPicPr>
          <p:nvPr/>
        </p:nvPicPr>
        <p:blipFill>
          <a:blip r:embed="rId11"/>
          <a:srcRect/>
          <a:stretch>
            <a:fillRect/>
          </a:stretch>
        </p:blipFill>
        <p:spPr bwMode="auto">
          <a:xfrm>
            <a:off x="7010400" y="3505200"/>
            <a:ext cx="2133600" cy="766019"/>
          </a:xfrm>
          <a:prstGeom prst="rect">
            <a:avLst/>
          </a:prstGeom>
          <a:noFill/>
          <a:ln w="9525">
            <a:noFill/>
            <a:miter lim="800000"/>
            <a:headEnd/>
            <a:tailEnd/>
          </a:ln>
          <a:effectLst/>
        </p:spPr>
      </p:pic>
      <p:pic>
        <p:nvPicPr>
          <p:cNvPr id="14" name="Рисунок 13" descr="пликерс.png"/>
          <p:cNvPicPr>
            <a:picLocks noChangeAspect="1"/>
          </p:cNvPicPr>
          <p:nvPr/>
        </p:nvPicPr>
        <p:blipFill>
          <a:blip r:embed="rId12"/>
          <a:stretch>
            <a:fillRect/>
          </a:stretch>
        </p:blipFill>
        <p:spPr>
          <a:xfrm>
            <a:off x="5105400" y="4419600"/>
            <a:ext cx="1714500" cy="1714500"/>
          </a:xfrm>
          <a:prstGeom prst="rect">
            <a:avLst/>
          </a:prstGeom>
        </p:spPr>
      </p:pic>
    </p:spTree>
  </p:cSld>
  <p:clrMapOvr>
    <a:masterClrMapping/>
  </p:clrMapOvr>
  <p:transition spd="med">
    <p:pull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dirty="0" smtClean="0"/>
              <a:t>Заманауи оқытушылардың –цифрлық құралдары:</a:t>
            </a:r>
            <a:endParaRPr lang="ru-RU" dirty="0"/>
          </a:p>
        </p:txBody>
      </p:sp>
      <p:pic>
        <p:nvPicPr>
          <p:cNvPr id="4" name="Содержимое 3" descr="конструктор.jpg"/>
          <p:cNvPicPr>
            <a:picLocks noGrp="1" noChangeAspect="1"/>
          </p:cNvPicPr>
          <p:nvPr>
            <p:ph idx="1"/>
          </p:nvPr>
        </p:nvPicPr>
        <p:blipFill>
          <a:blip r:embed="rId2"/>
          <a:stretch>
            <a:fillRect/>
          </a:stretch>
        </p:blipFill>
        <p:spPr>
          <a:xfrm>
            <a:off x="304800" y="2057400"/>
            <a:ext cx="2019300" cy="1447800"/>
          </a:xfrm>
        </p:spPr>
      </p:pic>
      <p:pic>
        <p:nvPicPr>
          <p:cNvPr id="5" name="Рисунок 4" descr="вородвол.png"/>
          <p:cNvPicPr>
            <a:picLocks noChangeAspect="1"/>
          </p:cNvPicPr>
          <p:nvPr/>
        </p:nvPicPr>
        <p:blipFill>
          <a:blip r:embed="rId3" cstate="print"/>
          <a:stretch>
            <a:fillRect/>
          </a:stretch>
        </p:blipFill>
        <p:spPr>
          <a:xfrm>
            <a:off x="3200400" y="2057400"/>
            <a:ext cx="2757714" cy="1447800"/>
          </a:xfrm>
          <a:prstGeom prst="rect">
            <a:avLst/>
          </a:prstGeom>
        </p:spPr>
      </p:pic>
      <p:pic>
        <p:nvPicPr>
          <p:cNvPr id="6" name="Рисунок 5" descr="мадтест.png"/>
          <p:cNvPicPr>
            <a:picLocks noChangeAspect="1"/>
          </p:cNvPicPr>
          <p:nvPr/>
        </p:nvPicPr>
        <p:blipFill>
          <a:blip r:embed="rId4"/>
          <a:stretch>
            <a:fillRect/>
          </a:stretch>
        </p:blipFill>
        <p:spPr>
          <a:xfrm>
            <a:off x="6400800" y="2057400"/>
            <a:ext cx="2210904" cy="838200"/>
          </a:xfrm>
          <a:prstGeom prst="rect">
            <a:avLst/>
          </a:prstGeom>
        </p:spPr>
      </p:pic>
      <p:pic>
        <p:nvPicPr>
          <p:cNvPr id="7" name="Рисунок 6" descr="квизлет.png"/>
          <p:cNvPicPr>
            <a:picLocks noChangeAspect="1"/>
          </p:cNvPicPr>
          <p:nvPr/>
        </p:nvPicPr>
        <p:blipFill>
          <a:blip r:embed="rId5"/>
          <a:stretch>
            <a:fillRect/>
          </a:stretch>
        </p:blipFill>
        <p:spPr>
          <a:xfrm>
            <a:off x="152400" y="4572000"/>
            <a:ext cx="2096168" cy="1219200"/>
          </a:xfrm>
          <a:prstGeom prst="rect">
            <a:avLst/>
          </a:prstGeom>
        </p:spPr>
      </p:pic>
      <p:pic>
        <p:nvPicPr>
          <p:cNvPr id="8" name="Рисунок 7" descr="тестпад.jpg"/>
          <p:cNvPicPr>
            <a:picLocks noChangeAspect="1"/>
          </p:cNvPicPr>
          <p:nvPr/>
        </p:nvPicPr>
        <p:blipFill>
          <a:blip r:embed="rId6"/>
          <a:stretch>
            <a:fillRect/>
          </a:stretch>
        </p:blipFill>
        <p:spPr>
          <a:xfrm>
            <a:off x="2590800" y="4876800"/>
            <a:ext cx="2133600" cy="914400"/>
          </a:xfrm>
          <a:prstGeom prst="rect">
            <a:avLst/>
          </a:prstGeom>
        </p:spPr>
      </p:pic>
      <p:pic>
        <p:nvPicPr>
          <p:cNvPr id="9" name="Рисунок 8" descr="пликерс.png"/>
          <p:cNvPicPr>
            <a:picLocks noChangeAspect="1"/>
          </p:cNvPicPr>
          <p:nvPr/>
        </p:nvPicPr>
        <p:blipFill>
          <a:blip r:embed="rId7"/>
          <a:stretch>
            <a:fillRect/>
          </a:stretch>
        </p:blipFill>
        <p:spPr>
          <a:xfrm>
            <a:off x="4953000" y="4267200"/>
            <a:ext cx="1524000" cy="1524000"/>
          </a:xfrm>
          <a:prstGeom prst="rect">
            <a:avLst/>
          </a:prstGeom>
        </p:spPr>
      </p:pic>
      <p:pic>
        <p:nvPicPr>
          <p:cNvPr id="10" name="Рисунок 9" descr="зипград.jpg"/>
          <p:cNvPicPr>
            <a:picLocks noChangeAspect="1"/>
          </p:cNvPicPr>
          <p:nvPr/>
        </p:nvPicPr>
        <p:blipFill>
          <a:blip r:embed="rId8"/>
          <a:stretch>
            <a:fillRect/>
          </a:stretch>
        </p:blipFill>
        <p:spPr>
          <a:xfrm>
            <a:off x="7162800" y="4038600"/>
            <a:ext cx="1714500" cy="1714500"/>
          </a:xfrm>
          <a:prstGeom prst="rect">
            <a:avLst/>
          </a:prstGeom>
        </p:spPr>
      </p:pic>
    </p:spTree>
  </p:cSld>
  <p:clrMapOvr>
    <a:masterClrMapping/>
  </p:clrMapOvr>
  <p:transition spd="med">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1143000"/>
          </a:xfrm>
        </p:spPr>
        <p:txBody>
          <a:bodyPr>
            <a:normAutofit fontScale="90000"/>
          </a:bodyPr>
          <a:lstStyle/>
          <a:p>
            <a:r>
              <a:rPr lang="ru-RU" dirty="0" err="1" smtClean="0"/>
              <a:t>Топқа бөлу </a:t>
            </a:r>
            <a:r>
              <a:rPr lang="ru-RU" dirty="0" smtClean="0"/>
              <a:t>интернет </a:t>
            </a:r>
            <a:r>
              <a:rPr lang="ru-RU" dirty="0" err="1" smtClean="0"/>
              <a:t>ресурстары</a:t>
            </a:r>
            <a:r>
              <a:rPr lang="ru-RU" dirty="0" smtClean="0"/>
              <a:t>:</a:t>
            </a:r>
            <a:endParaRPr lang="ru-RU" dirty="0"/>
          </a:p>
        </p:txBody>
      </p:sp>
      <p:pic>
        <p:nvPicPr>
          <p:cNvPr id="4" name="Содержимое 3" descr="низмат.jpg"/>
          <p:cNvPicPr>
            <a:picLocks noGrp="1" noChangeAspect="1"/>
          </p:cNvPicPr>
          <p:nvPr>
            <p:ph idx="1"/>
          </p:nvPr>
        </p:nvPicPr>
        <p:blipFill>
          <a:blip r:embed="rId2"/>
          <a:stretch>
            <a:fillRect/>
          </a:stretch>
        </p:blipFill>
        <p:spPr>
          <a:xfrm>
            <a:off x="228599" y="1600200"/>
            <a:ext cx="3175183" cy="1219200"/>
          </a:xfrm>
        </p:spPr>
      </p:pic>
      <p:pic>
        <p:nvPicPr>
          <p:cNvPr id="5" name="Рисунок 4" descr="клас тулс.jpg"/>
          <p:cNvPicPr>
            <a:picLocks noChangeAspect="1"/>
          </p:cNvPicPr>
          <p:nvPr/>
        </p:nvPicPr>
        <p:blipFill>
          <a:blip r:embed="rId3"/>
          <a:stretch>
            <a:fillRect/>
          </a:stretch>
        </p:blipFill>
        <p:spPr>
          <a:xfrm>
            <a:off x="3581400" y="1676400"/>
            <a:ext cx="3038415" cy="1524000"/>
          </a:xfrm>
          <a:prstGeom prst="rect">
            <a:avLst/>
          </a:prstGeom>
        </p:spPr>
      </p:pic>
      <p:pic>
        <p:nvPicPr>
          <p:cNvPr id="6" name="Рисунок 5" descr="сократив.jpg"/>
          <p:cNvPicPr>
            <a:picLocks noChangeAspect="1"/>
          </p:cNvPicPr>
          <p:nvPr/>
        </p:nvPicPr>
        <p:blipFill>
          <a:blip r:embed="rId4"/>
          <a:stretch>
            <a:fillRect/>
          </a:stretch>
        </p:blipFill>
        <p:spPr>
          <a:xfrm>
            <a:off x="6705600" y="1295400"/>
            <a:ext cx="2362200" cy="2362200"/>
          </a:xfrm>
          <a:prstGeom prst="rect">
            <a:avLst/>
          </a:prstGeom>
        </p:spPr>
      </p:pic>
      <p:pic>
        <p:nvPicPr>
          <p:cNvPr id="7" name="Рисунок 6" descr="флипти.jpg"/>
          <p:cNvPicPr>
            <a:picLocks noChangeAspect="1"/>
          </p:cNvPicPr>
          <p:nvPr/>
        </p:nvPicPr>
        <p:blipFill>
          <a:blip r:embed="rId5" cstate="print"/>
          <a:stretch>
            <a:fillRect/>
          </a:stretch>
        </p:blipFill>
        <p:spPr>
          <a:xfrm>
            <a:off x="152400" y="4267200"/>
            <a:ext cx="2540000" cy="1428750"/>
          </a:xfrm>
          <a:prstGeom prst="rect">
            <a:avLst/>
          </a:prstGeom>
        </p:spPr>
      </p:pic>
      <p:pic>
        <p:nvPicPr>
          <p:cNvPr id="8" name="Рисунок 7" descr="намес.jpg"/>
          <p:cNvPicPr>
            <a:picLocks noChangeAspect="1"/>
          </p:cNvPicPr>
          <p:nvPr/>
        </p:nvPicPr>
        <p:blipFill>
          <a:blip r:embed="rId6"/>
          <a:stretch>
            <a:fillRect/>
          </a:stretch>
        </p:blipFill>
        <p:spPr>
          <a:xfrm>
            <a:off x="3200400" y="4572000"/>
            <a:ext cx="2369820" cy="1234440"/>
          </a:xfrm>
          <a:prstGeom prst="rect">
            <a:avLst/>
          </a:prstGeom>
        </p:spPr>
      </p:pic>
      <p:pic>
        <p:nvPicPr>
          <p:cNvPr id="9" name="Рисунок 8" descr="класс дожо.jpg"/>
          <p:cNvPicPr>
            <a:picLocks noChangeAspect="1"/>
          </p:cNvPicPr>
          <p:nvPr/>
        </p:nvPicPr>
        <p:blipFill>
          <a:blip r:embed="rId7"/>
          <a:stretch>
            <a:fillRect/>
          </a:stretch>
        </p:blipFill>
        <p:spPr>
          <a:xfrm>
            <a:off x="5662465" y="4343400"/>
            <a:ext cx="3115775" cy="1607820"/>
          </a:xfrm>
          <a:prstGeom prst="rect">
            <a:avLst/>
          </a:prstGeom>
        </p:spPr>
      </p:pic>
    </p:spTree>
  </p:cSld>
  <p:clrMapOvr>
    <a:masterClrMapping/>
  </p:clrMapOvr>
  <p:transition spd="med">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04800"/>
            <a:ext cx="8229600" cy="1143000"/>
          </a:xfrm>
        </p:spPr>
        <p:txBody>
          <a:bodyPr>
            <a:normAutofit fontScale="90000"/>
          </a:bodyPr>
          <a:lstStyle/>
          <a:p>
            <a:pPr algn="ctr"/>
            <a:r>
              <a:rPr lang="kk-KZ" dirty="0" smtClean="0">
                <a:latin typeface="Times New Roman" pitchFamily="18" charset="0"/>
                <a:cs typeface="Times New Roman" pitchFamily="18" charset="0"/>
              </a:rPr>
              <a:t>Кері байланыс интернет ресурстары:</a:t>
            </a:r>
            <a:endParaRPr lang="ru-RU" dirty="0">
              <a:latin typeface="Times New Roman" pitchFamily="18" charset="0"/>
              <a:cs typeface="Times New Roman" pitchFamily="18" charset="0"/>
            </a:endParaRPr>
          </a:p>
        </p:txBody>
      </p:sp>
      <p:pic>
        <p:nvPicPr>
          <p:cNvPr id="4" name="Содержимое 3" descr="fycdth.jpg"/>
          <p:cNvPicPr>
            <a:picLocks noGrp="1" noChangeAspect="1"/>
          </p:cNvPicPr>
          <p:nvPr>
            <p:ph idx="1"/>
          </p:nvPr>
        </p:nvPicPr>
        <p:blipFill>
          <a:blip r:embed="rId2" cstate="print"/>
          <a:stretch>
            <a:fillRect/>
          </a:stretch>
        </p:blipFill>
        <p:spPr>
          <a:xfrm>
            <a:off x="457200" y="1647825"/>
            <a:ext cx="2760133" cy="1552575"/>
          </a:xfrm>
        </p:spPr>
      </p:pic>
      <p:pic>
        <p:nvPicPr>
          <p:cNvPr id="5" name="Рисунок 4" descr="джамбоард.png"/>
          <p:cNvPicPr>
            <a:picLocks noChangeAspect="1"/>
          </p:cNvPicPr>
          <p:nvPr/>
        </p:nvPicPr>
        <p:blipFill>
          <a:blip r:embed="rId3"/>
          <a:stretch>
            <a:fillRect/>
          </a:stretch>
        </p:blipFill>
        <p:spPr>
          <a:xfrm>
            <a:off x="380999" y="3657600"/>
            <a:ext cx="4212485" cy="2590800"/>
          </a:xfrm>
          <a:prstGeom prst="rect">
            <a:avLst/>
          </a:prstGeom>
        </p:spPr>
      </p:pic>
      <p:pic>
        <p:nvPicPr>
          <p:cNvPr id="6" name="Рисунок 5" descr="форматив.png"/>
          <p:cNvPicPr>
            <a:picLocks noChangeAspect="1"/>
          </p:cNvPicPr>
          <p:nvPr/>
        </p:nvPicPr>
        <p:blipFill>
          <a:blip r:embed="rId4"/>
          <a:stretch>
            <a:fillRect/>
          </a:stretch>
        </p:blipFill>
        <p:spPr>
          <a:xfrm>
            <a:off x="7010400" y="1524000"/>
            <a:ext cx="1714500" cy="1714500"/>
          </a:xfrm>
          <a:prstGeom prst="rect">
            <a:avLst/>
          </a:prstGeom>
        </p:spPr>
      </p:pic>
      <p:pic>
        <p:nvPicPr>
          <p:cNvPr id="7" name="Рисунок 6" descr="фидбак.jpg"/>
          <p:cNvPicPr>
            <a:picLocks noChangeAspect="1"/>
          </p:cNvPicPr>
          <p:nvPr/>
        </p:nvPicPr>
        <p:blipFill>
          <a:blip r:embed="rId5"/>
          <a:stretch>
            <a:fillRect/>
          </a:stretch>
        </p:blipFill>
        <p:spPr>
          <a:xfrm>
            <a:off x="4648200" y="1524000"/>
            <a:ext cx="1587500" cy="1587500"/>
          </a:xfrm>
          <a:prstGeom prst="rect">
            <a:avLst/>
          </a:prstGeom>
        </p:spPr>
      </p:pic>
      <p:pic>
        <p:nvPicPr>
          <p:cNvPr id="8" name="Рисунок 7" descr="кр код.jpg"/>
          <p:cNvPicPr>
            <a:picLocks noChangeAspect="1"/>
          </p:cNvPicPr>
          <p:nvPr/>
        </p:nvPicPr>
        <p:blipFill>
          <a:blip r:embed="rId6"/>
          <a:stretch>
            <a:fillRect/>
          </a:stretch>
        </p:blipFill>
        <p:spPr>
          <a:xfrm>
            <a:off x="4983480" y="3733800"/>
            <a:ext cx="3901440" cy="2438400"/>
          </a:xfrm>
          <a:prstGeom prst="rect">
            <a:avLst/>
          </a:prstGeom>
        </p:spPr>
      </p:pic>
    </p:spTree>
  </p:cSld>
  <p:clrMapOvr>
    <a:masterClrMapping/>
  </p:clrMapOvr>
  <p:transition spd="med">
    <p:pull dir="l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1143000"/>
          </a:xfrm>
        </p:spPr>
        <p:txBody>
          <a:bodyPr/>
          <a:lstStyle/>
          <a:p>
            <a:pPr algn="ctr"/>
            <a:r>
              <a:rPr lang="kk-KZ" dirty="0" smtClean="0">
                <a:latin typeface="Times New Roman" pitchFamily="18" charset="0"/>
                <a:cs typeface="Times New Roman" pitchFamily="18" charset="0"/>
              </a:rPr>
              <a:t>Онлайн тақталар:</a:t>
            </a:r>
            <a:endParaRPr lang="ru-RU" dirty="0">
              <a:latin typeface="Times New Roman" pitchFamily="18" charset="0"/>
              <a:cs typeface="Times New Roman" pitchFamily="18" charset="0"/>
            </a:endParaRPr>
          </a:p>
        </p:txBody>
      </p:sp>
      <p:pic>
        <p:nvPicPr>
          <p:cNvPr id="16386" name="Picture 2"/>
          <p:cNvPicPr>
            <a:picLocks noGrp="1" noChangeAspect="1" noChangeArrowheads="1"/>
          </p:cNvPicPr>
          <p:nvPr>
            <p:ph idx="1"/>
          </p:nvPr>
        </p:nvPicPr>
        <p:blipFill>
          <a:blip r:embed="rId2"/>
          <a:srcRect/>
          <a:stretch>
            <a:fillRect/>
          </a:stretch>
        </p:blipFill>
        <p:spPr bwMode="auto">
          <a:xfrm>
            <a:off x="228600" y="1752600"/>
            <a:ext cx="4343400" cy="2072722"/>
          </a:xfrm>
          <a:prstGeom prst="rect">
            <a:avLst/>
          </a:prstGeom>
          <a:noFill/>
          <a:ln w="9525">
            <a:noFill/>
            <a:miter lim="800000"/>
            <a:headEnd/>
            <a:tailEnd/>
          </a:ln>
          <a:effectLst/>
        </p:spPr>
      </p:pic>
      <p:pic>
        <p:nvPicPr>
          <p:cNvPr id="16387" name="Picture 3"/>
          <p:cNvPicPr>
            <a:picLocks noChangeAspect="1" noChangeArrowheads="1"/>
          </p:cNvPicPr>
          <p:nvPr/>
        </p:nvPicPr>
        <p:blipFill>
          <a:blip r:embed="rId3"/>
          <a:srcRect/>
          <a:stretch>
            <a:fillRect/>
          </a:stretch>
        </p:blipFill>
        <p:spPr bwMode="auto">
          <a:xfrm>
            <a:off x="4800600" y="3429000"/>
            <a:ext cx="4064000" cy="3124200"/>
          </a:xfrm>
          <a:prstGeom prst="rect">
            <a:avLst/>
          </a:prstGeom>
          <a:noFill/>
          <a:ln w="9525">
            <a:noFill/>
            <a:miter lim="800000"/>
            <a:headEnd/>
            <a:tailEnd/>
          </a:ln>
          <a:effectLst/>
        </p:spPr>
      </p:pic>
    </p:spTree>
  </p:cSld>
  <p:clrMapOvr>
    <a:masterClrMapping/>
  </p:clrMapOvr>
  <p:transition spd="med">
    <p:split orient="ver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0"/>
            <a:ext cx="8229600" cy="1143000"/>
          </a:xfrm>
        </p:spPr>
        <p:txBody>
          <a:bodyPr/>
          <a:lstStyle/>
          <a:p>
            <a:pPr algn="ctr"/>
            <a:r>
              <a:rPr lang="kk-KZ" dirty="0" smtClean="0"/>
              <a:t>Қорытынды</a:t>
            </a:r>
            <a:endParaRPr lang="ru-RU" dirty="0"/>
          </a:p>
        </p:txBody>
      </p:sp>
      <p:sp>
        <p:nvSpPr>
          <p:cNvPr id="3" name="Содержимое 2"/>
          <p:cNvSpPr>
            <a:spLocks noGrp="1"/>
          </p:cNvSpPr>
          <p:nvPr>
            <p:ph idx="1"/>
          </p:nvPr>
        </p:nvSpPr>
        <p:spPr>
          <a:xfrm>
            <a:off x="609600" y="1371600"/>
            <a:ext cx="8229600" cy="4389120"/>
          </a:xfrm>
        </p:spPr>
        <p:txBody>
          <a:bodyPr>
            <a:normAutofit/>
          </a:bodyPr>
          <a:lstStyle/>
          <a:p>
            <a:pPr marL="0" indent="0" algn="just">
              <a:buNone/>
            </a:pPr>
            <a:r>
              <a:rPr lang="kk-KZ" dirty="0" smtClean="0">
                <a:latin typeface="Times New Roman" pitchFamily="18" charset="0"/>
                <a:cs typeface="Times New Roman" pitchFamily="18" charset="0"/>
              </a:rPr>
              <a:t>Жұмысшы мамандарды даярлауда цифрлық технологиялар — бұл цифрлық технологияларға негізделген заманауи білім беру ортасын ұйымдастыру тəсілі болып саналады. Қарқынды дамып келе жатқан цифрлық технологиялар білім беру процесі үшін дəстүрлі құралдарды тиімді түрде толықтыратын жаңа құралдарды ұсынады. Цифрлық білім беру ресурстарын пайдалану оқу процесінің тиімділігін арттыру үшін түбегейлі жаңа мүмкіндіктер береді.</a:t>
            </a:r>
            <a:endParaRPr lang="ru-RU" dirty="0" smtClean="0">
              <a:latin typeface="Times New Roman" pitchFamily="18" charset="0"/>
              <a:cs typeface="Times New Roman" pitchFamily="18" charset="0"/>
            </a:endParaRPr>
          </a:p>
          <a:p>
            <a:endParaRPr lang="ru-RU" dirty="0"/>
          </a:p>
        </p:txBody>
      </p:sp>
    </p:spTree>
  </p:cSld>
  <p:clrMapOvr>
    <a:masterClrMapping/>
  </p:clrMapOvr>
  <p:transition spd="med">
    <p:blind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842</TotalTime>
  <Words>115</Words>
  <Application>Microsoft Office PowerPoint</Application>
  <PresentationFormat>Экран (4:3)</PresentationFormat>
  <Paragraphs>11</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Поток</vt:lpstr>
      <vt:lpstr>Презентация PowerPoint</vt:lpstr>
      <vt:lpstr>ХХІ ғасыр – ақпараттандыру ғасыры</vt:lpstr>
      <vt:lpstr>Онлайн платформалар</vt:lpstr>
      <vt:lpstr>Заманауи оқытушылардың –цифрлық құралдары:</vt:lpstr>
      <vt:lpstr>Топқа бөлу интернет ресурстары:</vt:lpstr>
      <vt:lpstr>Кері байланыс интернет ресурстары:</vt:lpstr>
      <vt:lpstr>Онлайн тақталар:</vt:lpstr>
      <vt:lpstr>Қорытынды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Талдықорған гуманитарлық-техникалық колледжі</dc:title>
  <dc:creator>LEX</dc:creator>
  <cp:lastModifiedBy>Пользователь</cp:lastModifiedBy>
  <cp:revision>79</cp:revision>
  <dcterms:created xsi:type="dcterms:W3CDTF">2022-11-23T02:29:45Z</dcterms:created>
  <dcterms:modified xsi:type="dcterms:W3CDTF">2024-10-09T11:13:26Z</dcterms:modified>
</cp:coreProperties>
</file>