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26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5" r:id="rId13"/>
    <p:sldId id="273" r:id="rId14"/>
    <p:sldId id="291" r:id="rId15"/>
    <p:sldId id="292" r:id="rId16"/>
    <p:sldId id="283" r:id="rId17"/>
    <p:sldId id="293" r:id="rId18"/>
    <p:sldId id="294" r:id="rId19"/>
    <p:sldId id="286" r:id="rId20"/>
    <p:sldId id="287" r:id="rId21"/>
    <p:sldId id="288" r:id="rId22"/>
    <p:sldId id="265" r:id="rId2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24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55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260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099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669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1540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189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528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203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994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510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968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14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57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1820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30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07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841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73963" y="2895600"/>
            <a:ext cx="11041380" cy="76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99459" y="2830067"/>
            <a:ext cx="5422392" cy="1011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7259" y="174218"/>
            <a:ext cx="9917480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5800" y="2173563"/>
            <a:ext cx="108204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9554" y="2173563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b="1" dirty="0"/>
          </a:p>
          <a:p>
            <a:pPr algn="ctr">
              <a:spcAft>
                <a:spcPts val="0"/>
              </a:spcAft>
            </a:pPr>
            <a:endParaRPr lang="ru-RU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4696" y="609600"/>
            <a:ext cx="9256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Талдықорған </a:t>
            </a:r>
            <a:r>
              <a:rPr lang="kk-KZ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индустриялық колледжі</a:t>
            </a:r>
          </a:p>
          <a:p>
            <a:pPr algn="ctr"/>
            <a:r>
              <a:rPr lang="kk-KZ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Талдыкорганский </a:t>
            </a: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индустриальный колледж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0" y="446408"/>
            <a:ext cx="1516673" cy="151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8790382" cy="49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443841"/>
            <a:ext cx="1036320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связи с вышеизложенным рекомендуется обратить внимание на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49580"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разработку системы мероприятий по мотивированию студентов и педагогического коллектива к участию в конкурсах,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др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пространства социального партнерства, развитие различных форм взаимодействия его субъектов, в том числе развитие конструктивного сотрудничества с городскими молодежными центрами,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Карьерным центром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другими образовательными учреждениями, направленного на расширение возможностей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ихпрофессиональной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подготовки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и трудоустройства студентов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совершенствование форм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работы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0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1371600"/>
            <a:ext cx="9525000" cy="4062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итогам SWOT-анализа были сделаны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  <a:p>
            <a:pPr indent="449580" algn="just"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Колледж имеет много сильных сторон, которые могут использоваться для реализации возможностей, а также, что не менее важно, для компенсации или нейтрализации угроз.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Слабые стороны не являются критичными, и многие могут быть исправлены в относительно краткосрочный период времени. 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Большое количество возможностей, при имеющихся сильных сторонах, предполагает достаточно перспективное развитие при правильном использовании сильных факторов. 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Всё это позволяет сделать вывод, что текущее состояние профессиональной подготовки в колледже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удовлетворительным.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11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381000"/>
            <a:ext cx="111252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Пилотный проект по прохождению практики студентов 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посредством портала «Электронная биржа труда» Е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nbek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kz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Алгоритм действий Колледжа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676400"/>
            <a:ext cx="10820400" cy="4626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Колледжи заполняют сведения о практике студента в его карточке в НОБД, прикрепляют согласие.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НОБД направляет портфолио студентов (где выполнен пункт 1) на портал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Енбек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Портал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Енбек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получив портфолио студентов, направляет на указанные телефонные номера студентов смс-уведомления со ссылкой на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Енбек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Студенты переходит по ссылке, авторизуются или регистрируются на портале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Енбек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видят в своем личном кабинете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предварительно заполненное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резюме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Дополняют его сведениями о желаемой должности, имеющихся навыках, курсах, сертификатах (при наличии) и сохраняют.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Резюме размещено на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Енбек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имеется возможность направлять отклики работодателям на практику и получать от них приглашения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908"/>
            <a:ext cx="12192000" cy="3638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800" y="381000"/>
            <a:ext cx="111252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Пилотный проект по прохождению практики студентов 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посредством портала «Электронная биржа труда» Е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nbek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kz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Алгоритм действий Предприятия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4886201"/>
            <a:ext cx="359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https://get-qr.com/content/onnm3C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5486400"/>
            <a:ext cx="352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https://get-qr.com/content/8mjbR5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12" y="4669291"/>
            <a:ext cx="1990843" cy="1990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678934"/>
            <a:ext cx="1981200" cy="198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04" y="4669291"/>
            <a:ext cx="1990843" cy="19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2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566465"/>
              </p:ext>
            </p:extLst>
          </p:nvPr>
        </p:nvGraphicFramePr>
        <p:xfrm>
          <a:off x="304800" y="72569"/>
          <a:ext cx="11506199" cy="6113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879">
                  <a:extLst>
                    <a:ext uri="{9D8B030D-6E8A-4147-A177-3AD203B41FA5}">
                      <a16:colId xmlns:a16="http://schemas.microsoft.com/office/drawing/2014/main" val="946559474"/>
                    </a:ext>
                  </a:extLst>
                </a:gridCol>
                <a:gridCol w="2807236">
                  <a:extLst>
                    <a:ext uri="{9D8B030D-6E8A-4147-A177-3AD203B41FA5}">
                      <a16:colId xmlns:a16="http://schemas.microsoft.com/office/drawing/2014/main" val="1406321706"/>
                    </a:ext>
                  </a:extLst>
                </a:gridCol>
                <a:gridCol w="3171136">
                  <a:extLst>
                    <a:ext uri="{9D8B030D-6E8A-4147-A177-3AD203B41FA5}">
                      <a16:colId xmlns:a16="http://schemas.microsoft.com/office/drawing/2014/main" val="1497447105"/>
                    </a:ext>
                  </a:extLst>
                </a:gridCol>
                <a:gridCol w="1351632">
                  <a:extLst>
                    <a:ext uri="{9D8B030D-6E8A-4147-A177-3AD203B41FA5}">
                      <a16:colId xmlns:a16="http://schemas.microsoft.com/office/drawing/2014/main" val="1965190564"/>
                    </a:ext>
                  </a:extLst>
                </a:gridCol>
                <a:gridCol w="1338635">
                  <a:extLst>
                    <a:ext uri="{9D8B030D-6E8A-4147-A177-3AD203B41FA5}">
                      <a16:colId xmlns:a16="http://schemas.microsoft.com/office/drawing/2014/main" val="1803969923"/>
                    </a:ext>
                  </a:extLst>
                </a:gridCol>
                <a:gridCol w="1234664">
                  <a:extLst>
                    <a:ext uri="{9D8B030D-6E8A-4147-A177-3AD203B41FA5}">
                      <a16:colId xmlns:a16="http://schemas.microsoft.com/office/drawing/2014/main" val="3651473523"/>
                    </a:ext>
                  </a:extLst>
                </a:gridCol>
                <a:gridCol w="1161017">
                  <a:extLst>
                    <a:ext uri="{9D8B030D-6E8A-4147-A177-3AD203B41FA5}">
                      <a16:colId xmlns:a16="http://schemas.microsoft.com/office/drawing/2014/main" val="2838865029"/>
                    </a:ext>
                  </a:extLst>
                </a:gridCol>
              </a:tblGrid>
              <a:tr h="27891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о предварительном трудоустройстве выпускников  колледжа в 2023-2024 </a:t>
                      </a:r>
                      <a:r>
                        <a:rPr lang="ru-RU" sz="1400" b="1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уч.г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826200"/>
                  </a:ext>
                </a:extLst>
              </a:tr>
              <a:tr h="441513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и платное в разрезе групп </a:t>
                      </a:r>
                      <a:endParaRPr lang="ru-RU" sz="1400" b="1" u="none" strike="noStrike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189237"/>
                  </a:ext>
                </a:extLst>
              </a:tr>
              <a:tr h="619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ожидаемый выпуск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госзаказ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трудоустройство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трудоус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троен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282994"/>
                  </a:ext>
                </a:extLst>
              </a:tr>
              <a:tr h="10926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7140100 "Автоматизация</a:t>
                      </a:r>
                      <a:b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управление технологическими процессами </a:t>
                      </a:r>
                      <a:b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профилю)"</a:t>
                      </a:r>
                      <a:b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3W07140101  Слесарь по обслуживанию и ремонту контрольно-измерительных приборов и автоматики (</a:t>
                      </a: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КИПиА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Абдыхаир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76758"/>
                  </a:ext>
                </a:extLst>
              </a:tr>
              <a:tr h="10384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07150500 "Сварочное дело </a:t>
                      </a:r>
                      <a:b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видам)"</a:t>
                      </a:r>
                      <a:b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3W07150501 </a:t>
                      </a: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Электрогазосварщик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Группа СД2113-18  Группа СД2114 -21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Группа СД2113-18  Группа СД2114 -21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Группа СД2113-18  Группа СД2114 -21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15418"/>
                  </a:ext>
                </a:extLst>
              </a:tr>
              <a:tr h="13096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7161300 "Техническое обслуживание, ремонт и эксплуатация автомобильного транспорта"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3W07161301 Слесарь по ремонту автомобилей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группа ТО 2111-20,   группа ТО 2112 -16,  Группа ТО 23108-14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группа ТО2111-20   группа ТО2112 -15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 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ТО 2111-20,   группа ТО 2112 -15,  Группа ТО 23108-14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Группа ТО2112-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(Ким Тимофей по болезни)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40629"/>
                  </a:ext>
                </a:extLst>
              </a:tr>
              <a:tr h="919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07321200 "Монтаж и эксплуатация</a:t>
                      </a:r>
                      <a:b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оборудования и систем</a:t>
                      </a:r>
                      <a:b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газоснабжения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3W07321201 Слесарь по эксплуатации и ремонту газового оборудования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191911"/>
                  </a:ext>
                </a:extLst>
              </a:tr>
              <a:tr h="4132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98,4%)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(1,6%)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5" marR="7305" marT="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75166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57200" y="6324600"/>
            <a:ext cx="115061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начала учебного года из колледжа ушли в армию - 10, оформили академический отпуск- 15, отчислены - 6 студентов 3 курса 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2569"/>
            <a:ext cx="609600" cy="6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6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11353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35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5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работы Индустриального совета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Талдыкорганского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50"/>
              </a:lnSpc>
              <a:spcAft>
                <a:spcPts val="0"/>
              </a:spcAft>
            </a:pP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индустриального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колледжа на 202</a:t>
            </a: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4-2025 уч.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685801" y="1143000"/>
          <a:ext cx="10744198" cy="5131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716">
                  <a:extLst>
                    <a:ext uri="{9D8B030D-6E8A-4147-A177-3AD203B41FA5}">
                      <a16:colId xmlns:a16="http://schemas.microsoft.com/office/drawing/2014/main" val="2777993166"/>
                    </a:ext>
                  </a:extLst>
                </a:gridCol>
                <a:gridCol w="3562237">
                  <a:extLst>
                    <a:ext uri="{9D8B030D-6E8A-4147-A177-3AD203B41FA5}">
                      <a16:colId xmlns:a16="http://schemas.microsoft.com/office/drawing/2014/main" val="1177438521"/>
                    </a:ext>
                  </a:extLst>
                </a:gridCol>
                <a:gridCol w="1834175">
                  <a:extLst>
                    <a:ext uri="{9D8B030D-6E8A-4147-A177-3AD203B41FA5}">
                      <a16:colId xmlns:a16="http://schemas.microsoft.com/office/drawing/2014/main" val="4196854798"/>
                    </a:ext>
                  </a:extLst>
                </a:gridCol>
                <a:gridCol w="2227126">
                  <a:extLst>
                    <a:ext uri="{9D8B030D-6E8A-4147-A177-3AD203B41FA5}">
                      <a16:colId xmlns:a16="http://schemas.microsoft.com/office/drawing/2014/main" val="4275230012"/>
                    </a:ext>
                  </a:extLst>
                </a:gridCol>
                <a:gridCol w="2562944">
                  <a:extLst>
                    <a:ext uri="{9D8B030D-6E8A-4147-A177-3AD203B41FA5}">
                      <a16:colId xmlns:a16="http://schemas.microsoft.com/office/drawing/2014/main" val="4031071727"/>
                    </a:ext>
                  </a:extLst>
                </a:gridCol>
              </a:tblGrid>
              <a:tr h="33116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исполнения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завершения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33883"/>
                  </a:ext>
                </a:extLst>
              </a:tr>
              <a:tr h="4194795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Повестка дня: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1.Утверждение плана работы и графика проведения заседаний ИС - председатель ИС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и утверждение учебных планов и программ на 2024-2025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уч.год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всем специальностям -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Долаев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Т.Е.,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зам.директора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УПР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участии членов ИС в собеседовании с абитуриентами, поступающими в колледж на обучение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определении учебных групп, обучающихся по дуальному обучению, включение их в Реестр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Утверждение тематики учебно-методических и учебных пособий, авторских программ и др. творческих работ педагогов колледжа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Утверждение графика  стажировки педагогов колледжа на предприятиях региона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kk-KZ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26.08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</a:t>
                      </a: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Валишанов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Р.В., председатель ИС, 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Ерназарова Ж.Е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секретарь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Долаев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Т.Е.,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Кокумбаева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Г.Б., </a:t>
                      </a: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Карипжанова Х.С.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Жакупбекова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Г.О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директора о </a:t>
                      </a: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</a:t>
                      </a: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2024-2025 уч.г.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уч.планы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программы на 202</a:t>
                      </a: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проведения собеседования с абитуриентами, поступающими на обучение в колледж. Протоколы.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Заявка </a:t>
                      </a: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Палату предпринимателей о включении студентов колледжа в Реестр обучающихся по дуальному обучению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Заявка </a:t>
                      </a:r>
                      <a:r>
                        <a:rPr lang="kk-KZ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Палату предпринимателей об организации стажировки педагогов на предприятиях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№1 заседания ИС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69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97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914400" y="1173957"/>
          <a:ext cx="10210800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188">
                  <a:extLst>
                    <a:ext uri="{9D8B030D-6E8A-4147-A177-3AD203B41FA5}">
                      <a16:colId xmlns:a16="http://schemas.microsoft.com/office/drawing/2014/main" val="3404462468"/>
                    </a:ext>
                  </a:extLst>
                </a:gridCol>
                <a:gridCol w="3362952">
                  <a:extLst>
                    <a:ext uri="{9D8B030D-6E8A-4147-A177-3AD203B41FA5}">
                      <a16:colId xmlns:a16="http://schemas.microsoft.com/office/drawing/2014/main" val="1037527945"/>
                    </a:ext>
                  </a:extLst>
                </a:gridCol>
                <a:gridCol w="1731563">
                  <a:extLst>
                    <a:ext uri="{9D8B030D-6E8A-4147-A177-3AD203B41FA5}">
                      <a16:colId xmlns:a16="http://schemas.microsoft.com/office/drawing/2014/main" val="3497024878"/>
                    </a:ext>
                  </a:extLst>
                </a:gridCol>
                <a:gridCol w="2102534">
                  <a:extLst>
                    <a:ext uri="{9D8B030D-6E8A-4147-A177-3AD203B41FA5}">
                      <a16:colId xmlns:a16="http://schemas.microsoft.com/office/drawing/2014/main" val="4054009655"/>
                    </a:ext>
                  </a:extLst>
                </a:gridCol>
                <a:gridCol w="2419563">
                  <a:extLst>
                    <a:ext uri="{9D8B030D-6E8A-4147-A177-3AD203B41FA5}">
                      <a16:colId xmlns:a16="http://schemas.microsoft.com/office/drawing/2014/main" val="919292347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8" marR="60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ИС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Повестка дня:</a:t>
                      </a: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участии работодателей  в работе по итоговой аттестации выпускников, утверждение председателей ИАК по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специальностям</a:t>
                      </a:r>
                    </a:p>
                    <a:p>
                      <a:pPr marL="0" lvl="0" indent="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предварительном трудоустройстве – </a:t>
                      </a:r>
                      <a:r>
                        <a:rPr lang="ru-RU" sz="16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Кокумбаева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Г.Б., </a:t>
                      </a:r>
                      <a:r>
                        <a:rPr lang="ru-RU" sz="16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зам.директора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kk-K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подготовке к итоговой аттестации (демоэкзаменам, защите квалификационных работ)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и утверждение учебных планов и программ на 202</a:t>
                      </a:r>
                      <a:r>
                        <a:rPr lang="kk-K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kk-K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уч.год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всем специальностям - </a:t>
                      </a:r>
                      <a:r>
                        <a:rPr lang="ru-RU" sz="16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Долаев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Т.Е., </a:t>
                      </a:r>
                      <a:r>
                        <a:rPr lang="ru-RU" sz="16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зам.директора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УПР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8" marR="60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25.04.202</a:t>
                      </a:r>
                      <a:r>
                        <a:rPr lang="kk-K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8" marR="60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Валишанов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Р.В., председатель ИС, </a:t>
                      </a:r>
                      <a:r>
                        <a:rPr lang="ru-RU" sz="16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Спичакова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В.П. – заместитель председателя ИС, </a:t>
                      </a:r>
                      <a:r>
                        <a:rPr lang="ru-RU" sz="16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Долаев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Т.Е., </a:t>
                      </a:r>
                      <a:r>
                        <a:rPr lang="ru-RU" sz="16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Кокумбаева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Г.Б., 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Ерназарова Ж.Е.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секретарь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8" marR="60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директора об утверждении состава комиссий ИАК по специальностям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по трудоустройству выпускников колледжа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Разработанные задания,комплект оценочной документации/ темы квал.работ.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</a:t>
                      </a:r>
                      <a:r>
                        <a:rPr lang="ru-RU" sz="16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уч.планы</a:t>
                      </a: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программы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98" marR="60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16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166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5800" y="2173563"/>
            <a:ext cx="108204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938892" y="1524000"/>
          <a:ext cx="10314215" cy="4661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249">
                  <a:extLst>
                    <a:ext uri="{9D8B030D-6E8A-4147-A177-3AD203B41FA5}">
                      <a16:colId xmlns:a16="http://schemas.microsoft.com/office/drawing/2014/main" val="3476673021"/>
                    </a:ext>
                  </a:extLst>
                </a:gridCol>
                <a:gridCol w="2918896">
                  <a:extLst>
                    <a:ext uri="{9D8B030D-6E8A-4147-A177-3AD203B41FA5}">
                      <a16:colId xmlns:a16="http://schemas.microsoft.com/office/drawing/2014/main" val="1003136842"/>
                    </a:ext>
                  </a:extLst>
                </a:gridCol>
                <a:gridCol w="2221538">
                  <a:extLst>
                    <a:ext uri="{9D8B030D-6E8A-4147-A177-3AD203B41FA5}">
                      <a16:colId xmlns:a16="http://schemas.microsoft.com/office/drawing/2014/main" val="3608397852"/>
                    </a:ext>
                  </a:extLst>
                </a:gridCol>
                <a:gridCol w="1389810">
                  <a:extLst>
                    <a:ext uri="{9D8B030D-6E8A-4147-A177-3AD203B41FA5}">
                      <a16:colId xmlns:a16="http://schemas.microsoft.com/office/drawing/2014/main" val="1477723571"/>
                    </a:ext>
                  </a:extLst>
                </a:gridCol>
                <a:gridCol w="1389810">
                  <a:extLst>
                    <a:ext uri="{9D8B030D-6E8A-4147-A177-3AD203B41FA5}">
                      <a16:colId xmlns:a16="http://schemas.microsoft.com/office/drawing/2014/main" val="305655260"/>
                    </a:ext>
                  </a:extLst>
                </a:gridCol>
                <a:gridCol w="1946912">
                  <a:extLst>
                    <a:ext uri="{9D8B030D-6E8A-4147-A177-3AD203B41FA5}">
                      <a16:colId xmlns:a16="http://schemas.microsoft.com/office/drawing/2014/main" val="778188114"/>
                    </a:ext>
                  </a:extLst>
                </a:gridCol>
              </a:tblGrid>
              <a:tr h="2152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Мамандығы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Біліктілігі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Оқыту тілі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Жауапты оқытушы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836903"/>
                  </a:ext>
                </a:extLst>
              </a:tr>
              <a:tr h="216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07140100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Технологиялық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процесстерді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автоматтандыру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басқару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бейін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07140100 Автоматизация и управление технологическими процессами (по профилю) </a:t>
                      </a: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3W07140101 Бақылау-өлшеу аспаптары мен автоматикаға қызмет көрсету және жөндеу жөніндегі слесарі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3W07140101 Слесарь по обслуживанию и ремонту контрольно-измерительных приборов и автоматики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мақұлданды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(Одобрено)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Внесено в реестр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Сагынбекова Ж.М.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488557"/>
                  </a:ext>
                </a:extLst>
              </a:tr>
              <a:tr h="462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07150300 Токарное дело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видам)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3W07150301 Токарь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проверке эксперта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Мажибаев А.Ж.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516525"/>
                  </a:ext>
                </a:extLst>
              </a:tr>
              <a:tr h="1188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07150500</a:t>
                      </a: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Дәнекерлеу ісі (түрлері бойынша)                07150500 Сварочное дело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видам)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3W07150501 Электргазымен дәнекерлеуші 3W07150501 Электрогазосвар</a:t>
                      </a: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ик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Экспертте тексерілуде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проверке эксперта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Асылбеков А.О.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564" marR="16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2405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90237" y="528719"/>
            <a:ext cx="875977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2024-2025 оқу жылына берілген мемлекеттік тапсырыс бойынша мамандықтардың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 бағдарламаларын «КЕАҚ Талап» реестріне енгізу туралы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8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5800" y="2173563"/>
            <a:ext cx="108204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015" y="1390493"/>
            <a:ext cx="1111068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chemeClr val="tx2"/>
                </a:solidFill>
              </a:rPr>
              <a:t>	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Повестка дня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ru-RU" sz="2000" dirty="0" smtClean="0"/>
              <a:t>1. </a:t>
            </a:r>
            <a:r>
              <a:rPr lang="en-US" sz="2000" dirty="0" smtClean="0"/>
              <a:t>SWOT</a:t>
            </a:r>
            <a:r>
              <a:rPr lang="ru-RU" sz="2000" dirty="0" smtClean="0"/>
              <a:t> </a:t>
            </a:r>
            <a:r>
              <a:rPr lang="ru-RU" sz="2000" dirty="0"/>
              <a:t>-</a:t>
            </a:r>
            <a:r>
              <a:rPr lang="kk-KZ" sz="2000" dirty="0"/>
              <a:t> анализ деятельности колледжа за </a:t>
            </a:r>
            <a:r>
              <a:rPr lang="kk-KZ" sz="2000" dirty="0" smtClean="0"/>
              <a:t>2023-2024 учебный </a:t>
            </a:r>
            <a:r>
              <a:rPr lang="kk-KZ" sz="2000" dirty="0"/>
              <a:t>год </a:t>
            </a:r>
            <a:r>
              <a:rPr lang="kk-KZ" sz="2000" dirty="0" smtClean="0"/>
              <a:t>- </a:t>
            </a:r>
            <a:r>
              <a:rPr lang="ru-RU" sz="2000" dirty="0" smtClean="0"/>
              <a:t>докладчик </a:t>
            </a:r>
            <a:r>
              <a:rPr lang="ru-RU" sz="2000" dirty="0" err="1"/>
              <a:t>Джумадилов</a:t>
            </a:r>
            <a:r>
              <a:rPr lang="ru-RU" sz="2000" dirty="0"/>
              <a:t> </a:t>
            </a:r>
            <a:r>
              <a:rPr lang="ru-RU" sz="2000" dirty="0" err="1"/>
              <a:t>Асет</a:t>
            </a:r>
            <a:r>
              <a:rPr lang="ru-RU" sz="2000" dirty="0"/>
              <a:t> </a:t>
            </a:r>
            <a:r>
              <a:rPr lang="ru-RU" sz="2000" dirty="0" err="1"/>
              <a:t>Казиевич</a:t>
            </a:r>
            <a:r>
              <a:rPr lang="ru-RU" sz="2000" dirty="0"/>
              <a:t>, директор колледжа</a:t>
            </a:r>
          </a:p>
          <a:p>
            <a:pPr lvl="0"/>
            <a:r>
              <a:rPr lang="ru-RU" sz="2000" dirty="0" smtClean="0"/>
              <a:t>2. Трансформация организации </a:t>
            </a:r>
            <a:r>
              <a:rPr lang="ru-RU" sz="2000" dirty="0"/>
              <a:t>профессиональной практики студентов организаций </a:t>
            </a:r>
            <a:r>
              <a:rPr lang="ru-RU" sz="2000" dirty="0" err="1"/>
              <a:t>ТиППО</a:t>
            </a:r>
            <a:r>
              <a:rPr lang="ru-RU" sz="2000" dirty="0"/>
              <a:t>. Пилотный проект по трудоустройству. </a:t>
            </a:r>
            <a:r>
              <a:rPr lang="kk-KZ" sz="2000" dirty="0"/>
              <a:t>Информация Кокумбаевой Г.Б., заместитель директора ПО</a:t>
            </a:r>
            <a:endParaRPr lang="ru-RU" sz="2000" dirty="0"/>
          </a:p>
          <a:p>
            <a:pPr lvl="0"/>
            <a:r>
              <a:rPr lang="ru-RU" sz="2000" dirty="0" smtClean="0"/>
              <a:t>3. Круглый </a:t>
            </a:r>
            <a:r>
              <a:rPr lang="ru-RU" sz="2000" dirty="0"/>
              <a:t>стол на тему «Трудоустройство выпускников - 2024» </a:t>
            </a:r>
          </a:p>
          <a:p>
            <a:r>
              <a:rPr lang="ru-RU" sz="2000" dirty="0"/>
              <a:t>- Информация о предварительном трудоустройстве выпускников колледжа - </a:t>
            </a:r>
            <a:r>
              <a:rPr lang="kk-KZ" sz="2000" dirty="0"/>
              <a:t>Кокумбаева Г.Б., заместитель директора ПО</a:t>
            </a:r>
            <a:endParaRPr lang="ru-RU" sz="2000" dirty="0"/>
          </a:p>
          <a:p>
            <a:r>
              <a:rPr lang="kk-KZ" sz="2000" dirty="0"/>
              <a:t>- Анализ потребности в рабочих кадрах области Жетысу на 2025-2028гг. – Буторина Любовь Юрьевна, начальник отдела развития человеческих ресурсов НПП «Атамекен»</a:t>
            </a:r>
            <a:endParaRPr lang="ru-RU" sz="2000" dirty="0"/>
          </a:p>
          <a:p>
            <a:r>
              <a:rPr lang="kk-KZ" sz="2000" dirty="0"/>
              <a:t>- Информация о государственных программах «Молодежная практика» и «Первое рабочее место» - Балтабеков Азамат Болатович, директор «Центра занятости» г.Талдыкоргана</a:t>
            </a:r>
            <a:endParaRPr lang="ru-RU" sz="2000" dirty="0"/>
          </a:p>
          <a:p>
            <a:r>
              <a:rPr lang="kk-KZ" sz="2000" dirty="0" smtClean="0"/>
              <a:t>4</a:t>
            </a:r>
            <a:r>
              <a:rPr lang="kk-KZ" sz="2000" dirty="0"/>
              <a:t>. Подписание трехстороннего меморандума</a:t>
            </a:r>
            <a:endParaRPr lang="ru-RU" sz="2000" dirty="0"/>
          </a:p>
          <a:p>
            <a:r>
              <a:rPr lang="kk-KZ" sz="2000" dirty="0"/>
              <a:t>5. </a:t>
            </a:r>
            <a:r>
              <a:rPr lang="kk-KZ" sz="2000" dirty="0" smtClean="0"/>
              <a:t>План </a:t>
            </a:r>
            <a:r>
              <a:rPr lang="kk-KZ" sz="2000" dirty="0"/>
              <a:t>работы Индустриального Совета колледжа на 2024-2025 учебный год – Валишанов Руслан </a:t>
            </a:r>
            <a:r>
              <a:rPr lang="kk-KZ" sz="2000" dirty="0" smtClean="0"/>
              <a:t>Вахапович</a:t>
            </a:r>
            <a:r>
              <a:rPr lang="kk-KZ" sz="2000" dirty="0"/>
              <a:t>, председатель </a:t>
            </a:r>
            <a:r>
              <a:rPr lang="ru-RU" sz="2000" dirty="0" smtClean="0"/>
              <a:t>Индустриального Совета</a:t>
            </a:r>
            <a:endParaRPr lang="ru-RU" sz="2000" dirty="0"/>
          </a:p>
          <a:p>
            <a:r>
              <a:rPr lang="kk-KZ" sz="2000" dirty="0" smtClean="0"/>
              <a:t>6. Экскурсия </a:t>
            </a:r>
            <a:r>
              <a:rPr lang="kk-KZ" sz="2000" dirty="0"/>
              <a:t>в </a:t>
            </a:r>
            <a:r>
              <a:rPr lang="kk-KZ" sz="2000" dirty="0" smtClean="0"/>
              <a:t>мастерские </a:t>
            </a:r>
            <a:r>
              <a:rPr lang="kk-KZ" sz="2000" dirty="0"/>
              <a:t>колледжа 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29029"/>
            <a:ext cx="97663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Талдыкорганский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индустриальный колледж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заседание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Индустриального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19.06.202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года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г.Талдыкорган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098" name="Picture 2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749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942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143000" y="533400"/>
          <a:ext cx="10134600" cy="579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462">
                  <a:extLst>
                    <a:ext uri="{9D8B030D-6E8A-4147-A177-3AD203B41FA5}">
                      <a16:colId xmlns:a16="http://schemas.microsoft.com/office/drawing/2014/main" val="295920950"/>
                    </a:ext>
                  </a:extLst>
                </a:gridCol>
                <a:gridCol w="2868064">
                  <a:extLst>
                    <a:ext uri="{9D8B030D-6E8A-4147-A177-3AD203B41FA5}">
                      <a16:colId xmlns:a16="http://schemas.microsoft.com/office/drawing/2014/main" val="3711921494"/>
                    </a:ext>
                  </a:extLst>
                </a:gridCol>
                <a:gridCol w="2182852">
                  <a:extLst>
                    <a:ext uri="{9D8B030D-6E8A-4147-A177-3AD203B41FA5}">
                      <a16:colId xmlns:a16="http://schemas.microsoft.com/office/drawing/2014/main" val="3923468580"/>
                    </a:ext>
                  </a:extLst>
                </a:gridCol>
                <a:gridCol w="1365607">
                  <a:extLst>
                    <a:ext uri="{9D8B030D-6E8A-4147-A177-3AD203B41FA5}">
                      <a16:colId xmlns:a16="http://schemas.microsoft.com/office/drawing/2014/main" val="124730089"/>
                    </a:ext>
                  </a:extLst>
                </a:gridCol>
                <a:gridCol w="1365607">
                  <a:extLst>
                    <a:ext uri="{9D8B030D-6E8A-4147-A177-3AD203B41FA5}">
                      <a16:colId xmlns:a16="http://schemas.microsoft.com/office/drawing/2014/main" val="595972320"/>
                    </a:ext>
                  </a:extLst>
                </a:gridCol>
                <a:gridCol w="1913008">
                  <a:extLst>
                    <a:ext uri="{9D8B030D-6E8A-4147-A177-3AD203B41FA5}">
                      <a16:colId xmlns:a16="http://schemas.microsoft.com/office/drawing/2014/main" val="3928482186"/>
                    </a:ext>
                  </a:extLst>
                </a:gridCol>
              </a:tblGrid>
              <a:tr h="4697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Мамандығы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Біліктілігі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Оқыту тілі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Жауапты оқытушы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234932"/>
                  </a:ext>
                </a:extLst>
              </a:tr>
              <a:tr h="1931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07161300</a:t>
                      </a: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Автомобиль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көлігіне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жөндеу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пайдалану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07161300 Техническое обслуживание, ремонт и эксплуатация автомобильного транспорта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3W07161301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Авток</a:t>
                      </a: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өлік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жөндеу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слесарі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3W07161301 Слесарь по ремонту автомобилей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Экспертте тексерілуде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проверке эксперта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Кабылбеков Н.М.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442965"/>
                  </a:ext>
                </a:extLst>
              </a:tr>
              <a:tr h="1201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07150600 Слесарлық іс (салалар және түрлері бойынша)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3W07150602 Авариялық қалпына келтіру жұмыстарының слесарі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Экспертте тексерілуде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Абдыр А.С.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139282"/>
                  </a:ext>
                </a:extLst>
              </a:tr>
              <a:tr h="1093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07320700 Строительство и эксплуатация автомобильных дорог и аэродромов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3W07320702 Машинист дорожно-строительных машин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проверке эксперта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Сатымбаев Е.А.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48273"/>
                  </a:ext>
                </a:extLst>
              </a:tr>
              <a:tr h="1093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              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07321200                    Монтаж и эксплуатация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оборудования и систем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газоснабжения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3W07321201 Слесарь по эксплуатации и ремонту газового оборудования 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проверке эксперта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Абдыр А.С.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393" marR="183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75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63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304800"/>
            <a:ext cx="10744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текущем году для проведения итоговой аттестации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колледже утвержден состав итоговой аттестационной комиссии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каждой специальности. 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Председателями итоговой  аттестационной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 являются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следующие руководители и ведущие специалисты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предприятий: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07140100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и управление технологическими процессами - инженер ТОО «ТК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Метакон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Хайбуллин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Р.З.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07150500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«Сварочное дело» - главный механик ТОО «ТК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Метакон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Комогоров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инженер Дубровский К.А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директор ТОО «Механизированные работы»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Сабырұлы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Ильяс.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07161300 «Техническое обслуживание, ремонт и эксплуатация автомобильного транспорта» -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«Сайман»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Турысбеков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А.Т. ,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инженер ТОО «Сайман»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Манджеков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Л.М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 директора ТОО «Жан-Ел»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Желебаев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К.С.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- 07321200 «Монтаж и эксплуатация оборудования и систем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газоснабжения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начальник газонаполнительной станции ТОО «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Тавиди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Камзаева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Ж.К. 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они будут принимать демонстрационные экзамены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защиту квалификационных работ у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выпускников.</a:t>
            </a:r>
          </a:p>
        </p:txBody>
      </p:sp>
    </p:spTree>
    <p:extLst>
      <p:ext uri="{BB962C8B-B14F-4D97-AF65-F5344CB8AC3E}">
        <p14:creationId xmlns:p14="http://schemas.microsoft.com/office/powerpoint/2010/main" val="2461842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5800" y="2173563"/>
            <a:ext cx="108204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371600"/>
            <a:ext cx="11049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AutoNum type="arabicPeriod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Считать отчет о деятельности коллектива колледжа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за 2023-2024 учебный год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«удовлетворительным»</a:t>
            </a:r>
          </a:p>
          <a:p>
            <a:pPr lvl="0">
              <a:buAutoNum type="arabicPeriod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Утвердить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представленный список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членов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Индустриального Совета в качестве экспертов от предприятий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работодателей для проведения итоговой аттестации студентов 3 курса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Согласовать и утвердить ОП по каждой специальности на 2024-2025 учебный год по всем специальностям</a:t>
            </a:r>
          </a:p>
          <a:p>
            <a:pPr lvl="0"/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Утвердить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работы Индустриального Совета колледжа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2024-2025 учебный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Утвердить задания и КОД по 4 специальностям для проведения итоговой аттестации (демоэкзамена)</a:t>
            </a:r>
          </a:p>
          <a:p>
            <a:pPr lvl="0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Директорам Предприятий – работодателей колледжа до 1 сентября 2024 года принять меры по регистрации на портале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enbek.kz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организации практики студентов на своих предприятиях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Директорам предприятий содействовать реализации трехсторонних Меморандумов по трудоустройству выпускников колледжа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/>
              <a:t> </a:t>
            </a:r>
            <a:endParaRPr lang="ru-RU" dirty="0"/>
          </a:p>
          <a:p>
            <a:pPr algn="ctr">
              <a:spcAft>
                <a:spcPts val="0"/>
              </a:spcAft>
            </a:pPr>
            <a:endParaRPr lang="ru-RU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3343" y="657694"/>
            <a:ext cx="944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                                 РЕШЕНИЕ: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99000" y="191572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07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5800" y="2173563"/>
            <a:ext cx="108204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990600"/>
            <a:ext cx="11110685" cy="56630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solidFill>
                  <a:schemeClr val="tx2"/>
                </a:solidFill>
              </a:rPr>
              <a:t>	</a:t>
            </a: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Талдыкорганск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индустриальном колледже в текущем учебном году проводилась кропотливая работа по приведению всей документации колледжа в соответствие с новым названием и новой формой управления собственностью с ГКП на ПХВ.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Были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обновлены Положения о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Индустриальном, Попечительском Советах, создан Наблюдательный Совет.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Увеличилось количество охваченных   дуальным обучением студентов, их количество достигло 215 человек,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составляет 44% от общего контингента обучающихся по государственному заказу. Подготовка специалистов осуществляется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специальностям.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13 предприятиями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перезаключены договора по дуальному обучению.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Утвержден план развития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колледжа до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2028 года.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	Завершилась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профилизация, была открыта подготовка по новым квалификациям «Слесарь аварийно-восстановительных работ в газовом хозяйстве» и «Машинист автокрана». В результате, группа АК 23107 за учебный год с «нуля» перебрала каждую деталь и отремонтировала учебный автокран, получив бесценный опыт и навыки. </a:t>
            </a:r>
            <a:endParaRPr lang="kk-K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для групп ГС 23105 и ГС 23106 уже с первого курса уроки производственного обучения проводились на базе ТОО «Тавиди».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Ребята получили представление о своей будущей специальности, колоссальный опыт выполнения практических заданий. И студенты, и их родители приветствовали такую форму проведения профессионального обучения.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стало возможным применение «бесшовного перехода» обучающихся с мастерских на производство, как сказал Министр просвещения Г.Бейсембаев.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29029"/>
            <a:ext cx="97663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en-US" sz="2000" b="1" dirty="0"/>
              <a:t>SWOT</a:t>
            </a:r>
            <a:r>
              <a:rPr lang="ru-RU" sz="2000" b="1" dirty="0"/>
              <a:t> -</a:t>
            </a:r>
            <a:r>
              <a:rPr lang="kk-KZ" sz="2000" b="1" dirty="0"/>
              <a:t> анализ деятельности колледжа за 2023-2024 учебный </a:t>
            </a:r>
            <a:r>
              <a:rPr lang="kk-KZ" sz="2000" b="1" dirty="0" smtClean="0"/>
              <a:t>год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9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5800" y="2173563"/>
            <a:ext cx="108204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286" y="1143000"/>
            <a:ext cx="11110685" cy="4832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solidFill>
                  <a:schemeClr val="tx2"/>
                </a:solidFill>
              </a:rPr>
              <a:t>	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Для выпускников по 4-м специальностям итоговая аттестация пройдет в форме демонстрационного экзамена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стандартам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 Подготовительная работа велась в течение года: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Приобретена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5 педагогов колледжа прошли обучение для работы с ней;</a:t>
            </a:r>
          </a:p>
          <a:p>
            <a:pPr lvl="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сотрудников прошли обучение на базе НАО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Талап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колледжем было выделено 170000 тенге, педагоги оплатили 120000 тенге;</a:t>
            </a:r>
          </a:p>
          <a:p>
            <a:pPr lvl="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педагога за счет собственных средств обучились на базе Высшего политехнического колледжа на курсах экспертов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Составлены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задания, оценочная документация и согласованы с социальными партнерами колледжа-работодателями по каждой компетенции.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Подготовлены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заявки и приобретены необходимые для проведения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демоэкзаменов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инструменты, материалы, оборудование. </a:t>
            </a:r>
          </a:p>
          <a:p>
            <a:pPr algn="just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	Конечно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, д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емонстрационный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экзамен – новое и очень сложное испытание,  как для студентов, так и для преподавателей.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Вместе с тем, п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роведение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демонстрационного экзамена по стандартам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как инструмент оценки качества подготовки кадров в системе взаимодействия работодателей и образовательных организаций - это веление времени.</a:t>
            </a:r>
          </a:p>
          <a:p>
            <a:pPr algn="just"/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0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5800" y="2173563"/>
            <a:ext cx="108204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199" y="1143000"/>
            <a:ext cx="9906001" cy="372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chemeClr val="tx2"/>
                </a:solidFill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Анализ ресурсной базы колледжа по профессиональному образованию включал в себя определение слабых и сильных сторон по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таким направлениям как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качества организации профессиональной практики, развитие социального партнерства: активация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возможностей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Анализ трудоустройства выпускников колледжа, поиск новых ресурсов</a:t>
            </a:r>
          </a:p>
          <a:p>
            <a:pPr algn="just"/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611" y="4343400"/>
            <a:ext cx="299608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5800" y="2173563"/>
            <a:ext cx="108204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97827"/>
              </p:ext>
            </p:extLst>
          </p:nvPr>
        </p:nvGraphicFramePr>
        <p:xfrm>
          <a:off x="381000" y="764917"/>
          <a:ext cx="11526157" cy="601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2176">
                  <a:extLst>
                    <a:ext uri="{9D8B030D-6E8A-4147-A177-3AD203B41FA5}">
                      <a16:colId xmlns:a16="http://schemas.microsoft.com/office/drawing/2014/main" val="1187568469"/>
                    </a:ext>
                  </a:extLst>
                </a:gridCol>
                <a:gridCol w="3070919">
                  <a:extLst>
                    <a:ext uri="{9D8B030D-6E8A-4147-A177-3AD203B41FA5}">
                      <a16:colId xmlns:a16="http://schemas.microsoft.com/office/drawing/2014/main" val="980782584"/>
                    </a:ext>
                  </a:extLst>
                </a:gridCol>
                <a:gridCol w="3070919">
                  <a:extLst>
                    <a:ext uri="{9D8B030D-6E8A-4147-A177-3AD203B41FA5}">
                      <a16:colId xmlns:a16="http://schemas.microsoft.com/office/drawing/2014/main" val="2590084922"/>
                    </a:ext>
                  </a:extLst>
                </a:gridCol>
                <a:gridCol w="3072143">
                  <a:extLst>
                    <a:ext uri="{9D8B030D-6E8A-4147-A177-3AD203B41FA5}">
                      <a16:colId xmlns:a16="http://schemas.microsoft.com/office/drawing/2014/main" val="3955901624"/>
                    </a:ext>
                  </a:extLst>
                </a:gridCol>
              </a:tblGrid>
              <a:tr h="36379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внутреннего потенциала колледжа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911" marR="35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перспектив развития колледжа, исходя из внешнего окружения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911" marR="35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278386"/>
                  </a:ext>
                </a:extLst>
              </a:tr>
              <a:tr h="251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Сильные стороны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911" marR="35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Слабые стороны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911" marR="35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Благоприятные возможности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911" marR="35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Риски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911" marR="35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531463"/>
                  </a:ext>
                </a:extLst>
              </a:tr>
              <a:tr h="5404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Наличие стабильных социальных </a:t>
                      </a:r>
                      <a:r>
                        <a:rPr lang="ru-RU" sz="13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партнѐров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баз практик по направлениям подготовки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Наличие подписанных договоров о прохождении практики, о дуальном обучении, «о целевой подготовке» и меморандум о шефстве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Привлечение представителей </a:t>
                      </a:r>
                      <a:r>
                        <a:rPr lang="ru-RU" sz="13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соцпартнеров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работе ИАК с оплатой их труда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Привлечение специалистов с </a:t>
                      </a: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предприятий для организации практики на правах совместительства 0,5 ставки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 стажировки педагогов колледжа на предприятиях через Палату предпринимателей «</a:t>
                      </a:r>
                      <a:r>
                        <a:rPr lang="ru-RU" sz="13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Атамекен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911" marR="35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Слабая теоретическая и практическая  подготовленность студентов к практике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Слабая связь мастеров групп с родителями и наставниками с производства, вследствие которого теряется контроль за студентом во время практики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Слабый контроль за подготовкой отчетов по практике студентов со стороны мастеров производственного обучения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Слабое вовлечение студентов в кружки технического творчества, не проводится работа по обновлению и изготовлению демонстрационного материала с привлечением студентов.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Отсутствие опыта реализации совместных проектов со студентами у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педагогов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911" marR="35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результате </a:t>
                      </a:r>
                      <a:r>
                        <a:rPr lang="ru-RU" sz="13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профилизации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колледжу передается подготовка по специальности 07161300 Техническое обслуживание, ремонт и эксплуатация автомобильного транспорта, в результате чего мы становимся единственным колледжем в городе по этой специальности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 ресурсов организаций-новых партнеров колледжа (ТОО «Механизированные работы» в течение года работа по ремонту автокрана)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Улучшение и результативность выступления на чемпионатах </a:t>
                      </a:r>
                      <a:r>
                        <a:rPr lang="en-US" sz="13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Worldskills</a:t>
                      </a:r>
                      <a:r>
                        <a:rPr lang="kk-KZ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участие в 3 компетенциях и везде заняли призовое 2 место (ТОО «ТК Метакон» предоставление эксперта)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 возможностей Центра компетенций «Сварочные технологии» для зарабатывания внебюджетных средств во время уроков п/о и практики студентами 3 курса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911" marR="35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Снижение качественного уровня подготовленности абитуриентов и пробелы в их школьных знаниях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Нездоровый и </a:t>
                      </a:r>
                      <a:r>
                        <a:rPr lang="ru-RU" sz="13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малоконтролируемый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 жизни части семей студентов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Потеря потенциальных </a:t>
                      </a:r>
                      <a:r>
                        <a:rPr lang="ru-RU" sz="13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соцпартнеров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связи с некачественным прохождением практики студентами колледжа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 решен вопрос оплаты наставников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производства по дуальному обучению, в связи с чем пропадает мотивация специалистов предприятий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Приостановка деятельности некоторых предприятий социальных партнеров в связи с экономической обстановкой в регионе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911" marR="359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743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0999" y="84245"/>
            <a:ext cx="11526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организации профессиональной практики, развитие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партнерства: активация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310305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5800" y="2173563"/>
            <a:ext cx="108204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569" y="304800"/>
            <a:ext cx="9906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Анализ трудоустройства выпускников колледжа, поиск новых ресурсов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073547"/>
              </p:ext>
            </p:extLst>
          </p:nvPr>
        </p:nvGraphicFramePr>
        <p:xfrm>
          <a:off x="457200" y="762000"/>
          <a:ext cx="11429999" cy="602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7034">
                  <a:extLst>
                    <a:ext uri="{9D8B030D-6E8A-4147-A177-3AD203B41FA5}">
                      <a16:colId xmlns:a16="http://schemas.microsoft.com/office/drawing/2014/main" val="501951436"/>
                    </a:ext>
                  </a:extLst>
                </a:gridCol>
                <a:gridCol w="2900003">
                  <a:extLst>
                    <a:ext uri="{9D8B030D-6E8A-4147-A177-3AD203B41FA5}">
                      <a16:colId xmlns:a16="http://schemas.microsoft.com/office/drawing/2014/main" val="615789056"/>
                    </a:ext>
                  </a:extLst>
                </a:gridCol>
                <a:gridCol w="2975837">
                  <a:extLst>
                    <a:ext uri="{9D8B030D-6E8A-4147-A177-3AD203B41FA5}">
                      <a16:colId xmlns:a16="http://schemas.microsoft.com/office/drawing/2014/main" val="2581834636"/>
                    </a:ext>
                  </a:extLst>
                </a:gridCol>
                <a:gridCol w="2917125">
                  <a:extLst>
                    <a:ext uri="{9D8B030D-6E8A-4147-A177-3AD203B41FA5}">
                      <a16:colId xmlns:a16="http://schemas.microsoft.com/office/drawing/2014/main" val="1985630454"/>
                    </a:ext>
                  </a:extLst>
                </a:gridCol>
              </a:tblGrid>
              <a:tr h="4192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внутреннего потенциала колледжа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0" marR="50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перспектив развития колледжа, исходя из внешнего окружения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0" marR="50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50662"/>
                  </a:ext>
                </a:extLst>
              </a:tr>
              <a:tr h="316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Сильные стороны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0" marR="50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Слабые стороны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0" marR="50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Благоприятные возможности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0" marR="50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0" marR="50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423295"/>
                  </a:ext>
                </a:extLst>
              </a:tr>
              <a:tr h="4750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Наличие договора о целевой подготовке с 4 предприятиями с обязательным трудоустройством выпускников по «Сварочному делу»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Подготовка по дуальному обучению, предусматривающая </a:t>
                      </a:r>
                      <a:r>
                        <a:rPr lang="kk-KZ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возможности 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трудоустройство выпускников этих групп – участников проекта</a:t>
                      </a:r>
                      <a:r>
                        <a:rPr lang="kk-KZ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следующий год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Наличие договоров с ВУЗами России для поступления на обучение по гранту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Работа «Центра трудоустройства и карьеры»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Создание «Ассоциации выпускников»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0" marR="50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Слабая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разьяснительная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работа с призывниками, вследствие этого – уход на службу без сдачи </a:t>
                      </a: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досрочно итоговой аттестации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Потеря контингента, не доведение до окончания обучения обучающихся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Слабая связь некоторых руководителей групп с выпускниками после завершения обучения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0" marR="50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Совершенствование работы сайта и социальных сетей колледжа  для студентов и выпускников колледжа;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Существующая потребность в выпускниках колледжа у предприятий города.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Привлечение сторонних специалистов для обогащения опыта по трудоустройству выпускников, активации возможностей, поиска новых идей и ресурсов (проекты «Молодежная практика», «Первое рабочее место» и др.)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Создание системы взаимопомощи выпускников колледжа и сегодняшних студентов </a:t>
                      </a: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(проводим «День выпускника»)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0" marR="50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Низкий показатель трудоустройства не позволит получить государственный заказ на прием 2024-202</a:t>
                      </a: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уч.год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что повлечет за собой сокращение штата педагогов, снижение зарплаты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Низкий показатель трудоустройства понизит рейтинг колледжа в целом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Экономическая и финансовая нестабильность </a:t>
                      </a: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некоторых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предприятий работодателей .</a:t>
                      </a: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вследствие этого невозможность оказания шефской и спонсорской помощи колледжу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0" marR="50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777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8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914400"/>
            <a:ext cx="10820400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Итоги SWOT-анализа работы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колледжа</a:t>
            </a:r>
          </a:p>
          <a:p>
            <a:pPr algn="ctr"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Педагогический коллектив в целом готов к апробации и внедрению в образовательный процесс колледжа инновационных образовательных программ и технологий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педсостав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колледжа принял участие в аттестации, 1-педагог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квалификацию исследователь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1-педагог эксперт и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педагог-модератор»). 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Имеется опыт по внедрению информационных технологий (дистанционное обучение во время пандемии) и передовых педагогических технологий в образовательный процесс (6 ОП внесены в Реестр).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С текущего года в колледже внедряется ведение электронных журналов на платформе «Платонус»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Опыт работы с социальными партнерами в организации учебной и внеурочной деятельности студентов является весомым потенциалом в расширении условий для предоставления доступного качественного образования студентов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(открытый урок Спичаковой В.П. во время практики ТОО «Тавиди», )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олледж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признан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ресурсным центром области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Жетісу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«Сварочному делу». 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838200"/>
            <a:ext cx="10972800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Вместе с тем необходимо учитывать  ряд негативных факторов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49580" algn="ctr"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постоянное моральное и техническое старение оборудования, компьютеров, требует больших финансовых затрат. При этом мало поступлений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спецсчет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колледжа внебюджетных средств, заработанных коллективом и студентами;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недостаточный уровень гражданского самосознания, социальной активности, культуры поведения и общения, принятия ценностей здорового образа жизни среди студентов, наличие фактов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ассоциального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поведения;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небольшой конкурс при приеме на обучение из-за сложной экономической ситуации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(малообеспеченные семьи)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низкое качество школьных знаний абитуриентов, поступающих в колледж; 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недостаточная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мотивированность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сплоченность преподавательского состава, что связано как с объективными, так и субъективными факторами.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Качественный состав педагогов не соответствует требованиям, чтобы пройти профконтроль в октябре 2025 года. 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06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Words>1784</Words>
  <Application>Microsoft Office PowerPoint</Application>
  <PresentationFormat>Широкоэкранный</PresentationFormat>
  <Paragraphs>371</Paragraphs>
  <Slides>22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Биекова Бахитжан Умитбековна</dc:creator>
  <cp:lastModifiedBy>User1</cp:lastModifiedBy>
  <cp:revision>123</cp:revision>
  <cp:lastPrinted>2024-06-19T03:46:10Z</cp:lastPrinted>
  <dcterms:created xsi:type="dcterms:W3CDTF">2021-05-12T16:53:37Z</dcterms:created>
  <dcterms:modified xsi:type="dcterms:W3CDTF">2024-06-19T03:59:15Z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2021-05-10T00:00:00Z</vt:filetime>
  </property>
  <property fmtid="{D5CDD505-2E9C-101B-9397-08002B2CF9AE}" pid="3" name="LastSaved">
    <vt:filetime>2021-05-12T00:00:00Z</vt:filetime>
  </property>
</Properties>
</file>